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8"/>
  </p:notesMasterIdLst>
  <p:sldIdLst>
    <p:sldId id="256" r:id="rId2"/>
    <p:sldId id="288" r:id="rId3"/>
    <p:sldId id="271" r:id="rId4"/>
    <p:sldId id="266" r:id="rId5"/>
    <p:sldId id="269" r:id="rId6"/>
    <p:sldId id="289" r:id="rId7"/>
    <p:sldId id="270" r:id="rId8"/>
    <p:sldId id="273" r:id="rId9"/>
    <p:sldId id="287" r:id="rId10"/>
    <p:sldId id="276" r:id="rId11"/>
    <p:sldId id="272" r:id="rId12"/>
    <p:sldId id="290" r:id="rId13"/>
    <p:sldId id="278" r:id="rId14"/>
    <p:sldId id="279" r:id="rId15"/>
    <p:sldId id="291" r:id="rId16"/>
    <p:sldId id="275" r:id="rId17"/>
    <p:sldId id="284" r:id="rId18"/>
    <p:sldId id="265" r:id="rId19"/>
    <p:sldId id="280" r:id="rId20"/>
    <p:sldId id="281" r:id="rId21"/>
    <p:sldId id="285" r:id="rId22"/>
    <p:sldId id="292" r:id="rId23"/>
    <p:sldId id="282" r:id="rId24"/>
    <p:sldId id="286" r:id="rId25"/>
    <p:sldId id="283" r:id="rId26"/>
    <p:sldId id="268" r:id="rId27"/>
  </p:sldIdLst>
  <p:sldSz cx="12192000" cy="6858000"/>
  <p:notesSz cx="7086600" cy="90249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3118" autoAdjust="0"/>
  </p:normalViewPr>
  <p:slideViewPr>
    <p:cSldViewPr snapToGrid="0">
      <p:cViewPr varScale="1">
        <p:scale>
          <a:sx n="52" d="100"/>
          <a:sy n="52" d="100"/>
        </p:scale>
        <p:origin x="1458" y="78"/>
      </p:cViewPr>
      <p:guideLst/>
    </p:cSldViewPr>
  </p:slideViewPr>
  <p:notesTextViewPr>
    <p:cViewPr>
      <p:scale>
        <a:sx n="1" d="1"/>
        <a:sy n="1" d="1"/>
      </p:scale>
      <p:origin x="0" y="0"/>
    </p:cViewPr>
  </p:notesTextViewPr>
  <p:notesViewPr>
    <p:cSldViewPr snapToGrid="0">
      <p:cViewPr varScale="1">
        <p:scale>
          <a:sx n="56" d="100"/>
          <a:sy n="56" d="100"/>
        </p:scale>
        <p:origin x="2814"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Marcador de imagen de diapositiva 3"/>
          <p:cNvSpPr>
            <a:spLocks noGrp="1" noRot="1" noChangeAspect="1"/>
          </p:cNvSpPr>
          <p:nvPr>
            <p:ph type="sldImg" idx="2"/>
          </p:nvPr>
        </p:nvSpPr>
        <p:spPr>
          <a:xfrm>
            <a:off x="835025" y="325438"/>
            <a:ext cx="5416550" cy="3046412"/>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559469" y="3627573"/>
            <a:ext cx="5967663" cy="5072055"/>
          </a:xfrm>
          <a:prstGeom prst="rect">
            <a:avLst/>
          </a:prstGeom>
        </p:spPr>
        <p:txBody>
          <a:bodyPr vert="horz" lIns="91440" tIns="45720" rIns="91440" bIns="45720" rtlCol="0"/>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AR" dirty="0"/>
          </a:p>
        </p:txBody>
      </p:sp>
    </p:spTree>
    <p:extLst>
      <p:ext uri="{BB962C8B-B14F-4D97-AF65-F5344CB8AC3E}">
        <p14:creationId xmlns:p14="http://schemas.microsoft.com/office/powerpoint/2010/main" val="510915412"/>
      </p:ext>
    </p:extLst>
  </p:cSld>
  <p:clrMap bg1="lt1" tx1="dk1" bg2="lt2" tx2="dk2" accent1="accent1" accent2="accent2" accent3="accent3" accent4="accent4" accent5="accent5" accent6="accent6" hlink="hlink" folHlink="folHlink"/>
  <p:notesStyle>
    <a:lvl1pPr marL="0" algn="l" defTabSz="914400" rtl="0" eaLnBrk="1" latinLnBrk="0" hangingPunct="1">
      <a:lnSpc>
        <a:spcPct val="150000"/>
      </a:lnSpc>
      <a:defRPr sz="1800" kern="1200">
        <a:solidFill>
          <a:schemeClr val="tx1"/>
        </a:solidFill>
        <a:latin typeface="+mn-lt"/>
        <a:ea typeface="+mn-ea"/>
        <a:cs typeface="+mn-cs"/>
      </a:defRPr>
    </a:lvl1pPr>
    <a:lvl2pPr marL="457200" algn="l" defTabSz="914400" rtl="0" eaLnBrk="1" latinLnBrk="0" hangingPunct="1">
      <a:lnSpc>
        <a:spcPct val="150000"/>
      </a:lnSpc>
      <a:defRPr sz="1800" kern="1200">
        <a:solidFill>
          <a:schemeClr val="tx1"/>
        </a:solidFill>
        <a:latin typeface="+mn-lt"/>
        <a:ea typeface="+mn-ea"/>
        <a:cs typeface="+mn-cs"/>
      </a:defRPr>
    </a:lvl2pPr>
    <a:lvl3pPr marL="914400" algn="l" defTabSz="914400" rtl="0" eaLnBrk="1" latinLnBrk="0" hangingPunct="1">
      <a:lnSpc>
        <a:spcPct val="150000"/>
      </a:lnSpc>
      <a:defRPr sz="1800" kern="1200">
        <a:solidFill>
          <a:schemeClr val="tx1"/>
        </a:solidFill>
        <a:latin typeface="+mn-lt"/>
        <a:ea typeface="+mn-ea"/>
        <a:cs typeface="+mn-cs"/>
      </a:defRPr>
    </a:lvl3pPr>
    <a:lvl4pPr marL="1371600" algn="l" defTabSz="914400" rtl="0" eaLnBrk="1" latinLnBrk="0" hangingPunct="1">
      <a:lnSpc>
        <a:spcPct val="150000"/>
      </a:lnSpc>
      <a:defRPr sz="1800" kern="1200">
        <a:solidFill>
          <a:schemeClr val="tx1"/>
        </a:solidFill>
        <a:latin typeface="+mn-lt"/>
        <a:ea typeface="+mn-ea"/>
        <a:cs typeface="+mn-cs"/>
      </a:defRPr>
    </a:lvl4pPr>
    <a:lvl5pPr marL="1828800" algn="l" defTabSz="914400" rtl="0" eaLnBrk="1" latinLnBrk="0" hangingPunct="1">
      <a:lnSpc>
        <a:spcPct val="150000"/>
      </a:lnSpc>
      <a:defRPr sz="18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AR"/>
          </a:p>
        </p:txBody>
      </p:sp>
      <p:sp>
        <p:nvSpPr>
          <p:cNvPr id="4" name="Slide Number Placeholder 3"/>
          <p:cNvSpPr>
            <a:spLocks noGrp="1"/>
          </p:cNvSpPr>
          <p:nvPr>
            <p:ph type="sldNum" sz="quarter" idx="5"/>
          </p:nvPr>
        </p:nvSpPr>
        <p:spPr>
          <a:xfrm>
            <a:off x="4013495" y="8571843"/>
            <a:ext cx="3071502" cy="453096"/>
          </a:xfrm>
          <a:prstGeom prst="rect">
            <a:avLst/>
          </a:prstGeom>
        </p:spPr>
        <p:txBody>
          <a:bodyPr/>
          <a:lstStyle/>
          <a:p>
            <a:fld id="{29EAE2FC-7ED5-434F-92D6-230CF815C10C}" type="slidenum">
              <a:rPr lang="es-AR" smtClean="0"/>
              <a:t>1</a:t>
            </a:fld>
            <a:endParaRPr lang="es-AR"/>
          </a:p>
        </p:txBody>
      </p:sp>
    </p:spTree>
    <p:extLst>
      <p:ext uri="{BB962C8B-B14F-4D97-AF65-F5344CB8AC3E}">
        <p14:creationId xmlns:p14="http://schemas.microsoft.com/office/powerpoint/2010/main" val="36409343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AR"/>
          </a:p>
        </p:txBody>
      </p:sp>
      <p:sp>
        <p:nvSpPr>
          <p:cNvPr id="4" name="Slide Number Placeholder 3"/>
          <p:cNvSpPr>
            <a:spLocks noGrp="1"/>
          </p:cNvSpPr>
          <p:nvPr>
            <p:ph type="sldNum" sz="quarter" idx="5"/>
          </p:nvPr>
        </p:nvSpPr>
        <p:spPr>
          <a:xfrm>
            <a:off x="4013495" y="8571843"/>
            <a:ext cx="3071502" cy="453096"/>
          </a:xfrm>
          <a:prstGeom prst="rect">
            <a:avLst/>
          </a:prstGeom>
        </p:spPr>
        <p:txBody>
          <a:bodyPr/>
          <a:lstStyle/>
          <a:p>
            <a:fld id="{29EAE2FC-7ED5-434F-92D6-230CF815C10C}" type="slidenum">
              <a:rPr lang="es-AR" smtClean="0"/>
              <a:t>10</a:t>
            </a:fld>
            <a:endParaRPr lang="es-AR"/>
          </a:p>
        </p:txBody>
      </p:sp>
    </p:spTree>
    <p:extLst>
      <p:ext uri="{BB962C8B-B14F-4D97-AF65-F5344CB8AC3E}">
        <p14:creationId xmlns:p14="http://schemas.microsoft.com/office/powerpoint/2010/main" val="3240648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AR"/>
          </a:p>
        </p:txBody>
      </p:sp>
      <p:sp>
        <p:nvSpPr>
          <p:cNvPr id="4" name="Slide Number Placeholder 3"/>
          <p:cNvSpPr>
            <a:spLocks noGrp="1"/>
          </p:cNvSpPr>
          <p:nvPr>
            <p:ph type="sldNum" sz="quarter" idx="5"/>
          </p:nvPr>
        </p:nvSpPr>
        <p:spPr>
          <a:xfrm>
            <a:off x="4013495" y="8571843"/>
            <a:ext cx="3071502" cy="453096"/>
          </a:xfrm>
          <a:prstGeom prst="rect">
            <a:avLst/>
          </a:prstGeom>
        </p:spPr>
        <p:txBody>
          <a:bodyPr/>
          <a:lstStyle/>
          <a:p>
            <a:fld id="{29EAE2FC-7ED5-434F-92D6-230CF815C10C}" type="slidenum">
              <a:rPr lang="es-AR" smtClean="0"/>
              <a:t>11</a:t>
            </a:fld>
            <a:endParaRPr lang="es-AR"/>
          </a:p>
        </p:txBody>
      </p:sp>
    </p:spTree>
    <p:extLst>
      <p:ext uri="{BB962C8B-B14F-4D97-AF65-F5344CB8AC3E}">
        <p14:creationId xmlns:p14="http://schemas.microsoft.com/office/powerpoint/2010/main" val="12737227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10"/>
          </p:nvPr>
        </p:nvSpPr>
        <p:spPr>
          <a:xfrm>
            <a:off x="4013495" y="8571843"/>
            <a:ext cx="3071502" cy="453096"/>
          </a:xfrm>
          <a:prstGeom prst="rect">
            <a:avLst/>
          </a:prstGeom>
        </p:spPr>
        <p:txBody>
          <a:bodyPr/>
          <a:lstStyle/>
          <a:p>
            <a:fld id="{29EAE2FC-7ED5-434F-92D6-230CF815C10C}" type="slidenum">
              <a:rPr lang="es-AR" smtClean="0"/>
              <a:t>12</a:t>
            </a:fld>
            <a:endParaRPr lang="es-AR"/>
          </a:p>
        </p:txBody>
      </p:sp>
    </p:spTree>
    <p:extLst>
      <p:ext uri="{BB962C8B-B14F-4D97-AF65-F5344CB8AC3E}">
        <p14:creationId xmlns:p14="http://schemas.microsoft.com/office/powerpoint/2010/main" val="11739225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sz="1200" b="1" u="sng" kern="1200" dirty="0">
                <a:solidFill>
                  <a:schemeClr val="tx1"/>
                </a:solidFill>
                <a:effectLst/>
                <a:latin typeface="+mn-lt"/>
                <a:ea typeface="+mn-ea"/>
                <a:cs typeface="+mn-cs"/>
              </a:rPr>
              <a:t>Estimación directa normal (EDN)</a:t>
            </a:r>
            <a:r>
              <a:rPr lang="es-AR" sz="1200" u="sng" kern="1200" dirty="0">
                <a:solidFill>
                  <a:schemeClr val="tx1"/>
                </a:solidFill>
                <a:effectLst/>
                <a:latin typeface="+mn-lt"/>
                <a:ea typeface="+mn-ea"/>
                <a:cs typeface="+mn-cs"/>
              </a:rPr>
              <a:t>, </a:t>
            </a:r>
            <a:r>
              <a:rPr lang="es-AR" sz="1200" b="1" u="sng" kern="1200" dirty="0">
                <a:solidFill>
                  <a:schemeClr val="tx1"/>
                </a:solidFill>
                <a:effectLst/>
                <a:latin typeface="+mn-lt"/>
                <a:ea typeface="+mn-ea"/>
                <a:cs typeface="+mn-cs"/>
              </a:rPr>
              <a:t>estimación directa simplificada (EDS):</a:t>
            </a:r>
            <a:r>
              <a:rPr lang="es-AR" sz="1200" b="1" u="sng" kern="1200" baseline="0" dirty="0">
                <a:solidFill>
                  <a:schemeClr val="tx1"/>
                </a:solidFill>
                <a:effectLst/>
                <a:latin typeface="+mn-lt"/>
                <a:ea typeface="+mn-ea"/>
                <a:cs typeface="+mn-cs"/>
              </a:rPr>
              <a:t> </a:t>
            </a:r>
            <a:r>
              <a:rPr lang="es-AR" sz="1200" kern="1200" dirty="0">
                <a:solidFill>
                  <a:schemeClr val="tx1"/>
                </a:solidFill>
                <a:effectLst/>
                <a:latin typeface="+mn-lt"/>
                <a:ea typeface="+mn-ea"/>
                <a:cs typeface="+mn-cs"/>
              </a:rPr>
              <a:t>el empresario tributa en función del beneficio obtenido (ingresos menos gastos, con algunas matizaciones). </a:t>
            </a:r>
          </a:p>
          <a:p>
            <a:r>
              <a:rPr lang="es-AR" sz="1200" kern="1200" dirty="0">
                <a:solidFill>
                  <a:schemeClr val="tx1"/>
                </a:solidFill>
                <a:effectLst/>
                <a:latin typeface="+mn-lt"/>
                <a:ea typeface="+mn-ea"/>
                <a:cs typeface="+mn-cs"/>
              </a:rPr>
              <a:t>La </a:t>
            </a:r>
            <a:r>
              <a:rPr lang="es-AR" sz="1200" b="1" kern="1200" dirty="0">
                <a:solidFill>
                  <a:schemeClr val="tx1"/>
                </a:solidFill>
                <a:effectLst/>
                <a:latin typeface="+mn-lt"/>
                <a:ea typeface="+mn-ea"/>
                <a:cs typeface="+mn-cs"/>
              </a:rPr>
              <a:t>simplificada</a:t>
            </a:r>
            <a:r>
              <a:rPr lang="es-AR" sz="1200" kern="1200" dirty="0">
                <a:solidFill>
                  <a:schemeClr val="tx1"/>
                </a:solidFill>
                <a:effectLst/>
                <a:latin typeface="+mn-lt"/>
                <a:ea typeface="+mn-ea"/>
                <a:cs typeface="+mn-cs"/>
              </a:rPr>
              <a:t>, que implica menores obligaciones formales, </a:t>
            </a:r>
            <a:r>
              <a:rPr lang="es-AR" sz="1200" b="1" kern="1200" dirty="0">
                <a:solidFill>
                  <a:schemeClr val="tx1"/>
                </a:solidFill>
                <a:effectLst/>
                <a:latin typeface="+mn-lt"/>
                <a:ea typeface="+mn-ea"/>
                <a:cs typeface="+mn-cs"/>
              </a:rPr>
              <a:t>mayores porcentajes de amortización </a:t>
            </a:r>
            <a:r>
              <a:rPr lang="es-AR" sz="1200" kern="1200" dirty="0">
                <a:solidFill>
                  <a:schemeClr val="tx1"/>
                </a:solidFill>
                <a:effectLst/>
                <a:latin typeface="+mn-lt"/>
                <a:ea typeface="+mn-ea"/>
                <a:cs typeface="+mn-cs"/>
              </a:rPr>
              <a:t>y permite </a:t>
            </a:r>
            <a:r>
              <a:rPr lang="es-AR" sz="1200" b="1" kern="1200" dirty="0">
                <a:solidFill>
                  <a:schemeClr val="tx1"/>
                </a:solidFill>
                <a:effectLst/>
                <a:latin typeface="+mn-lt"/>
                <a:ea typeface="+mn-ea"/>
                <a:cs typeface="+mn-cs"/>
              </a:rPr>
              <a:t>minorar la renta a declarar en un 5% </a:t>
            </a:r>
            <a:r>
              <a:rPr lang="es-AR" sz="1200" kern="1200" dirty="0">
                <a:solidFill>
                  <a:schemeClr val="tx1"/>
                </a:solidFill>
                <a:effectLst/>
                <a:latin typeface="+mn-lt"/>
                <a:ea typeface="+mn-ea"/>
                <a:cs typeface="+mn-cs"/>
              </a:rPr>
              <a:t>(con un límite máximo de la reducción de 2.000 euros). </a:t>
            </a:r>
          </a:p>
          <a:p>
            <a:r>
              <a:rPr lang="es-AR" sz="1200" b="1" u="sng" kern="1200" dirty="0">
                <a:solidFill>
                  <a:schemeClr val="tx1"/>
                </a:solidFill>
                <a:effectLst/>
                <a:latin typeface="+mn-lt"/>
                <a:ea typeface="+mn-ea"/>
                <a:cs typeface="+mn-cs"/>
              </a:rPr>
              <a:t>Estimación objetiva:</a:t>
            </a:r>
            <a:r>
              <a:rPr lang="es-AR" sz="1200" u="sng" kern="1200" dirty="0">
                <a:solidFill>
                  <a:schemeClr val="tx1"/>
                </a:solidFill>
                <a:effectLst/>
                <a:latin typeface="+mn-lt"/>
                <a:ea typeface="+mn-ea"/>
                <a:cs typeface="+mn-cs"/>
              </a:rPr>
              <a:t> </a:t>
            </a:r>
            <a:r>
              <a:rPr lang="es-AR" sz="1200" kern="1200" dirty="0">
                <a:solidFill>
                  <a:schemeClr val="tx1"/>
                </a:solidFill>
                <a:effectLst/>
                <a:latin typeface="+mn-lt"/>
                <a:ea typeface="+mn-ea"/>
                <a:cs typeface="+mn-cs"/>
              </a:rPr>
              <a:t>el rendimiento a declarar se determina aplicando unos </a:t>
            </a:r>
            <a:r>
              <a:rPr lang="es-AR" sz="1200" b="1" kern="1200" dirty="0">
                <a:solidFill>
                  <a:schemeClr val="tx1"/>
                </a:solidFill>
                <a:effectLst/>
                <a:latin typeface="+mn-lt"/>
                <a:ea typeface="+mn-ea"/>
                <a:cs typeface="+mn-cs"/>
              </a:rPr>
              <a:t>índices externos </a:t>
            </a:r>
            <a:r>
              <a:rPr lang="es-AR" sz="1200" kern="1200" dirty="0">
                <a:solidFill>
                  <a:schemeClr val="tx1"/>
                </a:solidFill>
                <a:effectLst/>
                <a:latin typeface="+mn-lt"/>
                <a:ea typeface="+mn-ea"/>
                <a:cs typeface="+mn-cs"/>
              </a:rPr>
              <a:t>que se consideran representativos de la </a:t>
            </a:r>
            <a:r>
              <a:rPr lang="es-AR" sz="1200" b="1" kern="1200" dirty="0">
                <a:solidFill>
                  <a:schemeClr val="tx1"/>
                </a:solidFill>
                <a:effectLst/>
                <a:latin typeface="+mn-lt"/>
                <a:ea typeface="+mn-ea"/>
                <a:cs typeface="+mn-cs"/>
              </a:rPr>
              <a:t>capacidad económica del contribuyente</a:t>
            </a:r>
            <a:r>
              <a:rPr lang="es-AR" sz="1200" kern="1200" dirty="0">
                <a:solidFill>
                  <a:schemeClr val="tx1"/>
                </a:solidFill>
                <a:effectLst/>
                <a:latin typeface="+mn-lt"/>
                <a:ea typeface="+mn-ea"/>
                <a:cs typeface="+mn-cs"/>
              </a:rPr>
              <a:t> (Nº de trabajadores, superficie del local, la potencia eléctrica contratada o consumida, etc.) De manera que el empresario determina la renta a declarar multiplicando </a:t>
            </a:r>
            <a:r>
              <a:rPr lang="es-AR" sz="1200" b="1" kern="1200" dirty="0">
                <a:solidFill>
                  <a:schemeClr val="tx1"/>
                </a:solidFill>
                <a:effectLst/>
                <a:latin typeface="+mn-lt"/>
                <a:ea typeface="+mn-ea"/>
                <a:cs typeface="+mn-cs"/>
              </a:rPr>
              <a:t>el número de unidades de cada índice </a:t>
            </a:r>
            <a:r>
              <a:rPr lang="es-AR" sz="1200" kern="1200" dirty="0">
                <a:solidFill>
                  <a:schemeClr val="tx1"/>
                </a:solidFill>
                <a:effectLst/>
                <a:latin typeface="+mn-lt"/>
                <a:ea typeface="+mn-ea"/>
                <a:cs typeface="+mn-cs"/>
              </a:rPr>
              <a:t>que posee por el </a:t>
            </a:r>
            <a:r>
              <a:rPr lang="es-AR" sz="1200" b="1" kern="1200" dirty="0">
                <a:solidFill>
                  <a:schemeClr val="tx1"/>
                </a:solidFill>
                <a:effectLst/>
                <a:latin typeface="+mn-lt"/>
                <a:ea typeface="+mn-ea"/>
                <a:cs typeface="+mn-cs"/>
              </a:rPr>
              <a:t>importe </a:t>
            </a:r>
            <a:r>
              <a:rPr lang="es-AR" sz="1200" kern="1200" dirty="0">
                <a:solidFill>
                  <a:schemeClr val="tx1"/>
                </a:solidFill>
                <a:effectLst/>
                <a:latin typeface="+mn-lt"/>
                <a:ea typeface="+mn-ea"/>
                <a:cs typeface="+mn-cs"/>
              </a:rPr>
              <a:t>que la legislación establece para cada uno de ellos. Estos importes varían en función de la actividad realizada. </a:t>
            </a:r>
          </a:p>
          <a:p>
            <a:pPr marL="0" marR="0" lvl="0" indent="0" algn="l" defTabSz="914400" rtl="0" eaLnBrk="1" fontAlgn="auto" latinLnBrk="0" hangingPunct="1">
              <a:lnSpc>
                <a:spcPct val="100000"/>
              </a:lnSpc>
              <a:spcBef>
                <a:spcPts val="0"/>
              </a:spcBef>
              <a:spcAft>
                <a:spcPts val="0"/>
              </a:spcAft>
              <a:buClrTx/>
              <a:buSzTx/>
              <a:buFontTx/>
              <a:buNone/>
              <a:tabLst/>
              <a:defRPr/>
            </a:pPr>
            <a:r>
              <a:rPr lang="es-AR" sz="1200" kern="1200" dirty="0">
                <a:solidFill>
                  <a:schemeClr val="tx1"/>
                </a:solidFill>
                <a:effectLst/>
                <a:latin typeface="+mn-lt"/>
                <a:ea typeface="+mn-ea"/>
                <a:cs typeface="+mn-cs"/>
              </a:rPr>
              <a:t>la </a:t>
            </a:r>
            <a:r>
              <a:rPr lang="es-AR" sz="1200" b="1" u="sng" kern="1200" dirty="0">
                <a:solidFill>
                  <a:schemeClr val="tx1"/>
                </a:solidFill>
                <a:effectLst/>
                <a:latin typeface="+mn-lt"/>
                <a:ea typeface="+mn-ea"/>
                <a:cs typeface="+mn-cs"/>
              </a:rPr>
              <a:t>Reserva de Nivelación de Bases Imponibles</a:t>
            </a:r>
            <a:r>
              <a:rPr lang="es-AR" sz="1200" kern="1200" dirty="0">
                <a:solidFill>
                  <a:schemeClr val="tx1"/>
                </a:solidFill>
                <a:effectLst/>
                <a:latin typeface="+mn-lt"/>
                <a:ea typeface="+mn-ea"/>
                <a:cs typeface="+mn-cs"/>
              </a:rPr>
              <a:t>, consiste en una especie de </a:t>
            </a:r>
            <a:r>
              <a:rPr lang="es-AR" sz="1200" b="1" kern="1200" dirty="0">
                <a:solidFill>
                  <a:schemeClr val="tx1"/>
                </a:solidFill>
                <a:effectLst/>
                <a:latin typeface="+mn-lt"/>
                <a:ea typeface="+mn-ea"/>
                <a:cs typeface="+mn-cs"/>
              </a:rPr>
              <a:t>sistema de compensación hacia atrás de bases imponibles negativas</a:t>
            </a:r>
            <a:r>
              <a:rPr lang="es-AR" sz="1200" kern="1200" dirty="0">
                <a:solidFill>
                  <a:schemeClr val="tx1"/>
                </a:solidFill>
                <a:effectLst/>
                <a:latin typeface="+mn-lt"/>
                <a:ea typeface="+mn-ea"/>
                <a:cs typeface="+mn-cs"/>
              </a:rPr>
              <a:t>, que no supone realmente una menor tributación para las ERD que la adopten, sino solo un </a:t>
            </a:r>
            <a:r>
              <a:rPr lang="es-AR" sz="1200" b="1" kern="1200" dirty="0">
                <a:solidFill>
                  <a:schemeClr val="tx1"/>
                </a:solidFill>
                <a:effectLst/>
                <a:latin typeface="+mn-lt"/>
                <a:ea typeface="+mn-ea"/>
                <a:cs typeface="+mn-cs"/>
              </a:rPr>
              <a:t>diferimiento de su factura fiscal</a:t>
            </a:r>
            <a:r>
              <a:rPr lang="es-AR" sz="1200" kern="1200" dirty="0">
                <a:solidFill>
                  <a:schemeClr val="tx1"/>
                </a:solidFill>
                <a:effectLst/>
                <a:latin typeface="+mn-lt"/>
                <a:ea typeface="+mn-ea"/>
                <a:cs typeface="+mn-cs"/>
              </a:rPr>
              <a:t>. Este sistema permite a las empresas dejar anticipadamente, al margen de tributación (&lt; 10%), un importe a cargo de las posibles bases negativas que puedan generar en los cinco años siguientes. Si en los </a:t>
            </a:r>
            <a:r>
              <a:rPr lang="es-AR" sz="1200" b="1" kern="1200" dirty="0">
                <a:solidFill>
                  <a:schemeClr val="tx1"/>
                </a:solidFill>
                <a:effectLst/>
                <a:latin typeface="+mn-lt"/>
                <a:ea typeface="+mn-ea"/>
                <a:cs typeface="+mn-cs"/>
              </a:rPr>
              <a:t>5 años </a:t>
            </a:r>
            <a:r>
              <a:rPr lang="es-AR" sz="1200" kern="1200" dirty="0">
                <a:solidFill>
                  <a:schemeClr val="tx1"/>
                </a:solidFill>
                <a:effectLst/>
                <a:latin typeface="+mn-lt"/>
                <a:ea typeface="+mn-ea"/>
                <a:cs typeface="+mn-cs"/>
              </a:rPr>
              <a:t>sucesivos la empresa obtiene una base negativa, tendrá (obligatoriamente) que aumentar en ese ejercicio su BI</a:t>
            </a:r>
            <a:r>
              <a:rPr lang="es-AR" sz="1200" kern="1200" baseline="0" dirty="0">
                <a:solidFill>
                  <a:schemeClr val="tx1"/>
                </a:solidFill>
                <a:effectLst/>
                <a:latin typeface="+mn-lt"/>
                <a:ea typeface="+mn-ea"/>
                <a:cs typeface="+mn-cs"/>
              </a:rPr>
              <a:t> </a:t>
            </a:r>
            <a:r>
              <a:rPr lang="es-AR" sz="1200" kern="1200" dirty="0">
                <a:solidFill>
                  <a:schemeClr val="tx1"/>
                </a:solidFill>
                <a:effectLst/>
                <a:latin typeface="+mn-lt"/>
                <a:ea typeface="+mn-ea"/>
                <a:cs typeface="+mn-cs"/>
              </a:rPr>
              <a:t>por el importe previamente reducido en la base imponible, hasta el importe de esa base negativa. No obstante, si transcurrido dicho plazo temporal la entidad no hubiese obtenido bases negativas por dicha cuantía reducida, deberá integrar el importe restante en la base imponible del ejercicio en que concluya dicho plazo.</a:t>
            </a:r>
          </a:p>
          <a:p>
            <a:endParaRPr lang="es-AR" dirty="0"/>
          </a:p>
        </p:txBody>
      </p:sp>
      <p:sp>
        <p:nvSpPr>
          <p:cNvPr id="4" name="Marcador de número de diapositiva 3"/>
          <p:cNvSpPr>
            <a:spLocks noGrp="1"/>
          </p:cNvSpPr>
          <p:nvPr>
            <p:ph type="sldNum" sz="quarter" idx="10"/>
          </p:nvPr>
        </p:nvSpPr>
        <p:spPr>
          <a:xfrm>
            <a:off x="4013495" y="8571843"/>
            <a:ext cx="3071502" cy="453096"/>
          </a:xfrm>
          <a:prstGeom prst="rect">
            <a:avLst/>
          </a:prstGeom>
        </p:spPr>
        <p:txBody>
          <a:bodyPr/>
          <a:lstStyle/>
          <a:p>
            <a:fld id="{29EAE2FC-7ED5-434F-92D6-230CF815C10C}" type="slidenum">
              <a:rPr lang="es-AR" smtClean="0"/>
              <a:t>13</a:t>
            </a:fld>
            <a:endParaRPr lang="es-AR"/>
          </a:p>
        </p:txBody>
      </p:sp>
    </p:spTree>
    <p:extLst>
      <p:ext uri="{BB962C8B-B14F-4D97-AF65-F5344CB8AC3E}">
        <p14:creationId xmlns:p14="http://schemas.microsoft.com/office/powerpoint/2010/main" val="36876481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AR"/>
          </a:p>
        </p:txBody>
      </p:sp>
      <p:sp>
        <p:nvSpPr>
          <p:cNvPr id="4" name="Slide Number Placeholder 3"/>
          <p:cNvSpPr>
            <a:spLocks noGrp="1"/>
          </p:cNvSpPr>
          <p:nvPr>
            <p:ph type="sldNum" sz="quarter" idx="5"/>
          </p:nvPr>
        </p:nvSpPr>
        <p:spPr>
          <a:xfrm>
            <a:off x="4013495" y="8571843"/>
            <a:ext cx="3071502" cy="453096"/>
          </a:xfrm>
          <a:prstGeom prst="rect">
            <a:avLst/>
          </a:prstGeom>
        </p:spPr>
        <p:txBody>
          <a:bodyPr/>
          <a:lstStyle/>
          <a:p>
            <a:fld id="{29EAE2FC-7ED5-434F-92D6-230CF815C10C}" type="slidenum">
              <a:rPr lang="es-AR" smtClean="0"/>
              <a:t>14</a:t>
            </a:fld>
            <a:endParaRPr lang="es-AR"/>
          </a:p>
        </p:txBody>
      </p:sp>
    </p:spTree>
    <p:extLst>
      <p:ext uri="{BB962C8B-B14F-4D97-AF65-F5344CB8AC3E}">
        <p14:creationId xmlns:p14="http://schemas.microsoft.com/office/powerpoint/2010/main" val="22914968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10"/>
          </p:nvPr>
        </p:nvSpPr>
        <p:spPr>
          <a:xfrm>
            <a:off x="4013495" y="8571843"/>
            <a:ext cx="3071502" cy="453096"/>
          </a:xfrm>
          <a:prstGeom prst="rect">
            <a:avLst/>
          </a:prstGeom>
        </p:spPr>
        <p:txBody>
          <a:bodyPr/>
          <a:lstStyle/>
          <a:p>
            <a:fld id="{29EAE2FC-7ED5-434F-92D6-230CF815C10C}" type="slidenum">
              <a:rPr lang="es-AR" smtClean="0"/>
              <a:t>15</a:t>
            </a:fld>
            <a:endParaRPr lang="es-AR"/>
          </a:p>
        </p:txBody>
      </p:sp>
    </p:spTree>
    <p:extLst>
      <p:ext uri="{BB962C8B-B14F-4D97-AF65-F5344CB8AC3E}">
        <p14:creationId xmlns:p14="http://schemas.microsoft.com/office/powerpoint/2010/main" val="1645391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AR"/>
          </a:p>
        </p:txBody>
      </p:sp>
      <p:sp>
        <p:nvSpPr>
          <p:cNvPr id="4" name="Slide Number Placeholder 3"/>
          <p:cNvSpPr>
            <a:spLocks noGrp="1"/>
          </p:cNvSpPr>
          <p:nvPr>
            <p:ph type="sldNum" sz="quarter" idx="5"/>
          </p:nvPr>
        </p:nvSpPr>
        <p:spPr>
          <a:xfrm>
            <a:off x="4013495" y="8571843"/>
            <a:ext cx="3071502" cy="453096"/>
          </a:xfrm>
          <a:prstGeom prst="rect">
            <a:avLst/>
          </a:prstGeom>
        </p:spPr>
        <p:txBody>
          <a:bodyPr/>
          <a:lstStyle/>
          <a:p>
            <a:fld id="{29EAE2FC-7ED5-434F-92D6-230CF815C10C}" type="slidenum">
              <a:rPr lang="es-AR" smtClean="0"/>
              <a:t>16</a:t>
            </a:fld>
            <a:endParaRPr lang="es-AR"/>
          </a:p>
        </p:txBody>
      </p:sp>
    </p:spTree>
    <p:extLst>
      <p:ext uri="{BB962C8B-B14F-4D97-AF65-F5344CB8AC3E}">
        <p14:creationId xmlns:p14="http://schemas.microsoft.com/office/powerpoint/2010/main" val="5943969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Lo integran tres sub regímenes: </a:t>
            </a:r>
            <a:r>
              <a:rPr lang="es-ES" sz="1200" b="1" kern="1200" dirty="0">
                <a:solidFill>
                  <a:schemeClr val="tx1"/>
                </a:solidFill>
                <a:effectLst/>
                <a:latin typeface="+mn-lt"/>
                <a:ea typeface="+mn-ea"/>
                <a:cs typeface="+mn-cs"/>
              </a:rPr>
              <a:t>Monotributo Impositivo</a:t>
            </a:r>
            <a:r>
              <a:rPr lang="es-ES" sz="1200" kern="1200" dirty="0">
                <a:solidFill>
                  <a:schemeClr val="tx1"/>
                </a:solidFill>
                <a:effectLst/>
                <a:latin typeface="+mn-lt"/>
                <a:ea typeface="+mn-ea"/>
                <a:cs typeface="+mn-cs"/>
              </a:rPr>
              <a:t>, que simplifica e integra los impuestos a las ganancias y al valor agregado; </a:t>
            </a:r>
            <a:r>
              <a:rPr lang="es-ES" sz="1200" b="1" kern="1200" dirty="0">
                <a:solidFill>
                  <a:schemeClr val="tx1"/>
                </a:solidFill>
                <a:effectLst/>
                <a:latin typeface="+mn-lt"/>
                <a:ea typeface="+mn-ea"/>
                <a:cs typeface="+mn-cs"/>
              </a:rPr>
              <a:t>el Agropecuario</a:t>
            </a:r>
            <a:r>
              <a:rPr lang="es-ES" sz="1200" kern="1200" dirty="0">
                <a:solidFill>
                  <a:schemeClr val="tx1"/>
                </a:solidFill>
                <a:effectLst/>
                <a:latin typeface="+mn-lt"/>
                <a:ea typeface="+mn-ea"/>
                <a:cs typeface="+mn-cs"/>
              </a:rPr>
              <a:t> y el </a:t>
            </a:r>
            <a:r>
              <a:rPr lang="es-ES" sz="1200" b="1" kern="1200" dirty="0">
                <a:solidFill>
                  <a:schemeClr val="tx1"/>
                </a:solidFill>
                <a:effectLst/>
                <a:latin typeface="+mn-lt"/>
                <a:ea typeface="+mn-ea"/>
                <a:cs typeface="+mn-cs"/>
              </a:rPr>
              <a:t>Monotributo </a:t>
            </a:r>
            <a:r>
              <a:rPr lang="es-ES" sz="1200" b="0" kern="1200" dirty="0">
                <a:solidFill>
                  <a:schemeClr val="tx1"/>
                </a:solidFill>
                <a:effectLst/>
                <a:latin typeface="+mn-lt"/>
                <a:ea typeface="+mn-ea"/>
                <a:cs typeface="+mn-cs"/>
              </a:rPr>
              <a:t>Previsional, para</a:t>
            </a:r>
            <a:r>
              <a:rPr lang="es-ES" sz="1200" kern="1200" dirty="0">
                <a:solidFill>
                  <a:schemeClr val="tx1"/>
                </a:solidFill>
                <a:effectLst/>
                <a:latin typeface="+mn-lt"/>
                <a:ea typeface="+mn-ea"/>
                <a:cs typeface="+mn-cs"/>
              </a:rPr>
              <a:t> las cotizaciones de </a:t>
            </a:r>
            <a:r>
              <a:rPr lang="es-ES" sz="1200" b="1" kern="1200" dirty="0">
                <a:solidFill>
                  <a:schemeClr val="tx1"/>
                </a:solidFill>
                <a:effectLst/>
                <a:latin typeface="+mn-lt"/>
                <a:ea typeface="+mn-ea"/>
                <a:cs typeface="+mn-cs"/>
              </a:rPr>
              <a:t>seguridad social y obra social</a:t>
            </a:r>
            <a:r>
              <a:rPr lang="es-ES" sz="1200" kern="1200" dirty="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s-AR"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Se caracterizó por la posibilidad que tenían los responsables de </a:t>
            </a:r>
            <a:r>
              <a:rPr lang="es-ES" sz="1200" b="1" kern="1200" dirty="0">
                <a:solidFill>
                  <a:schemeClr val="tx1"/>
                </a:solidFill>
                <a:effectLst/>
                <a:latin typeface="+mn-lt"/>
                <a:ea typeface="+mn-ea"/>
                <a:cs typeface="+mn-cs"/>
              </a:rPr>
              <a:t>poder optar por el destino de sus aportes</a:t>
            </a:r>
            <a:r>
              <a:rPr lang="es-ES" sz="1200" kern="1200" dirty="0">
                <a:solidFill>
                  <a:schemeClr val="tx1"/>
                </a:solidFill>
                <a:effectLst/>
                <a:latin typeface="+mn-lt"/>
                <a:ea typeface="+mn-ea"/>
                <a:cs typeface="+mn-cs"/>
              </a:rPr>
              <a:t>: régimen de </a:t>
            </a:r>
            <a:r>
              <a:rPr lang="es-ES" sz="1200" b="1" kern="1200" dirty="0">
                <a:solidFill>
                  <a:schemeClr val="tx1"/>
                </a:solidFill>
                <a:effectLst/>
                <a:latin typeface="+mn-lt"/>
                <a:ea typeface="+mn-ea"/>
                <a:cs typeface="+mn-cs"/>
              </a:rPr>
              <a:t>capitalización </a:t>
            </a:r>
            <a:r>
              <a:rPr lang="es-ES" sz="1200" kern="1200" dirty="0">
                <a:solidFill>
                  <a:schemeClr val="tx1"/>
                </a:solidFill>
                <a:effectLst/>
                <a:latin typeface="+mn-lt"/>
                <a:ea typeface="+mn-ea"/>
                <a:cs typeface="+mn-cs"/>
              </a:rPr>
              <a:t>(privado) o </a:t>
            </a:r>
            <a:r>
              <a:rPr lang="es-ES" sz="1200" b="1" kern="1200" dirty="0">
                <a:solidFill>
                  <a:schemeClr val="tx1"/>
                </a:solidFill>
                <a:effectLst/>
                <a:latin typeface="+mn-lt"/>
                <a:ea typeface="+mn-ea"/>
                <a:cs typeface="+mn-cs"/>
              </a:rPr>
              <a:t>régimen de reparto </a:t>
            </a:r>
            <a:r>
              <a:rPr lang="es-ES" sz="1200" kern="1200" dirty="0">
                <a:solidFill>
                  <a:schemeClr val="tx1"/>
                </a:solidFill>
                <a:effectLst/>
                <a:latin typeface="+mn-lt"/>
                <a:ea typeface="+mn-ea"/>
                <a:cs typeface="+mn-cs"/>
              </a:rPr>
              <a:t>(estatal). Esta opción, en los hechos, </a:t>
            </a:r>
            <a:r>
              <a:rPr lang="es-ES" sz="1200" b="1" kern="1200" dirty="0">
                <a:solidFill>
                  <a:schemeClr val="tx1"/>
                </a:solidFill>
                <a:effectLst/>
                <a:latin typeface="+mn-lt"/>
                <a:ea typeface="+mn-ea"/>
                <a:cs typeface="+mn-cs"/>
              </a:rPr>
              <a:t>derivaba aportes previsionales al sector privado</a:t>
            </a:r>
            <a:r>
              <a:rPr lang="es-ES" sz="1200" kern="1200" dirty="0">
                <a:solidFill>
                  <a:schemeClr val="tx1"/>
                </a:solidFill>
                <a:effectLst/>
                <a:latin typeface="+mn-lt"/>
                <a:ea typeface="+mn-ea"/>
                <a:cs typeface="+mn-cs"/>
              </a:rPr>
              <a:t>, por lo que la recaudación del componente previsional del monotributo era menor que el impositivo. En el Régimen de capitalización, los fondos generados con los aportes jubilatorios establecido en el año 1993, eran administrados por empresas (conformadas por capitales privados, estatales o mixtos) conocidas como </a:t>
            </a:r>
            <a:r>
              <a:rPr lang="es-ES" sz="1200" b="1" kern="1200" dirty="0">
                <a:solidFill>
                  <a:schemeClr val="tx1"/>
                </a:solidFill>
                <a:effectLst/>
                <a:latin typeface="+mn-lt"/>
                <a:ea typeface="+mn-ea"/>
                <a:cs typeface="+mn-cs"/>
              </a:rPr>
              <a:t>AFJP</a:t>
            </a:r>
            <a:r>
              <a:rPr lang="es-ES" sz="1200" kern="1200" dirty="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La </a:t>
            </a:r>
            <a:r>
              <a:rPr lang="es-ES" sz="1200" b="1" kern="1200" dirty="0">
                <a:solidFill>
                  <a:schemeClr val="tx1"/>
                </a:solidFill>
                <a:effectLst/>
                <a:latin typeface="+mn-lt"/>
                <a:ea typeface="+mn-ea"/>
                <a:cs typeface="+mn-cs"/>
              </a:rPr>
              <a:t>brecha </a:t>
            </a:r>
            <a:r>
              <a:rPr lang="es-ES" sz="1200" kern="1200" dirty="0">
                <a:solidFill>
                  <a:schemeClr val="tx1"/>
                </a:solidFill>
                <a:effectLst/>
                <a:latin typeface="+mn-lt"/>
                <a:ea typeface="+mn-ea"/>
                <a:cs typeface="+mn-cs"/>
              </a:rPr>
              <a:t>entre ambos, que hasta entonces no era significativa, </a:t>
            </a:r>
            <a:r>
              <a:rPr lang="es-ES" sz="1200" b="1" kern="1200" dirty="0">
                <a:solidFill>
                  <a:schemeClr val="tx1"/>
                </a:solidFill>
                <a:effectLst/>
                <a:latin typeface="+mn-lt"/>
                <a:ea typeface="+mn-ea"/>
                <a:cs typeface="+mn-cs"/>
              </a:rPr>
              <a:t>se agranda</a:t>
            </a:r>
            <a:r>
              <a:rPr lang="es-ES" sz="1200" kern="1200" dirty="0">
                <a:solidFill>
                  <a:schemeClr val="tx1"/>
                </a:solidFill>
                <a:effectLst/>
                <a:latin typeface="+mn-lt"/>
                <a:ea typeface="+mn-ea"/>
                <a:cs typeface="+mn-cs"/>
              </a:rPr>
              <a:t>. La cuota fija del componente previsional se actualizó en el año 2008, no así la del impositivo, por lo que la diferencia entre ambos componentes </a:t>
            </a:r>
            <a:r>
              <a:rPr lang="es-ES" sz="1200" b="1" kern="1200" dirty="0">
                <a:solidFill>
                  <a:schemeClr val="tx1"/>
                </a:solidFill>
                <a:effectLst/>
                <a:latin typeface="+mn-lt"/>
                <a:ea typeface="+mn-ea"/>
                <a:cs typeface="+mn-cs"/>
              </a:rPr>
              <a:t>se explica, únicamente, por la cantidad de contribuyentes activos </a:t>
            </a:r>
            <a:r>
              <a:rPr lang="es-ES" sz="1200" kern="1200" dirty="0">
                <a:solidFill>
                  <a:schemeClr val="tx1"/>
                </a:solidFill>
                <a:effectLst/>
                <a:latin typeface="+mn-lt"/>
                <a:ea typeface="+mn-ea"/>
                <a:cs typeface="+mn-cs"/>
              </a:rPr>
              <a:t>entre ambos sub regímenes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En el año 2000, se introducen </a:t>
            </a:r>
            <a:r>
              <a:rPr lang="es-ES" sz="1200" b="1" kern="1200" dirty="0">
                <a:solidFill>
                  <a:schemeClr val="tx1"/>
                </a:solidFill>
                <a:effectLst/>
                <a:latin typeface="+mn-lt"/>
                <a:ea typeface="+mn-ea"/>
                <a:cs typeface="+mn-cs"/>
              </a:rPr>
              <a:t>cambios </a:t>
            </a:r>
            <a:r>
              <a:rPr lang="es-ES" sz="1200" kern="1200" dirty="0">
                <a:solidFill>
                  <a:schemeClr val="tx1"/>
                </a:solidFill>
                <a:effectLst/>
                <a:latin typeface="+mn-lt"/>
                <a:ea typeface="+mn-ea"/>
                <a:cs typeface="+mn-cs"/>
              </a:rPr>
              <a:t>significativos en el </a:t>
            </a:r>
            <a:r>
              <a:rPr lang="es-ES" sz="1200" b="1" kern="1200" dirty="0">
                <a:solidFill>
                  <a:schemeClr val="tx1"/>
                </a:solidFill>
                <a:effectLst/>
                <a:latin typeface="+mn-lt"/>
                <a:ea typeface="+mn-ea"/>
                <a:cs typeface="+mn-cs"/>
              </a:rPr>
              <a:t>Monotributo Previsional</a:t>
            </a:r>
            <a:r>
              <a:rPr lang="es-ES" sz="1200" kern="1200" dirty="0">
                <a:solidFill>
                  <a:schemeClr val="tx1"/>
                </a:solidFill>
                <a:effectLst/>
                <a:latin typeface="+mn-lt"/>
                <a:ea typeface="+mn-ea"/>
                <a:cs typeface="+mn-cs"/>
              </a:rPr>
              <a:t>. Se establece que el </a:t>
            </a:r>
            <a:r>
              <a:rPr lang="es-ES" sz="1200" b="1" kern="1200" dirty="0">
                <a:solidFill>
                  <a:schemeClr val="tx1"/>
                </a:solidFill>
                <a:effectLst/>
                <a:latin typeface="+mn-lt"/>
                <a:ea typeface="+mn-ea"/>
                <a:cs typeface="+mn-cs"/>
              </a:rPr>
              <a:t>aporte previsional </a:t>
            </a:r>
            <a:r>
              <a:rPr lang="es-ES" sz="1200" kern="1200" dirty="0">
                <a:solidFill>
                  <a:schemeClr val="tx1"/>
                </a:solidFill>
                <a:effectLst/>
                <a:latin typeface="+mn-lt"/>
                <a:ea typeface="+mn-ea"/>
                <a:cs typeface="+mn-cs"/>
              </a:rPr>
              <a:t>se destinará únicamente al </a:t>
            </a:r>
            <a:r>
              <a:rPr lang="es-ES" sz="1200" b="1" kern="1200" dirty="0">
                <a:solidFill>
                  <a:schemeClr val="tx1"/>
                </a:solidFill>
                <a:effectLst/>
                <a:latin typeface="+mn-lt"/>
                <a:ea typeface="+mn-ea"/>
                <a:cs typeface="+mn-cs"/>
              </a:rPr>
              <a:t>régimen de reparto </a:t>
            </a:r>
            <a:r>
              <a:rPr lang="es-ES" sz="1200" kern="1200" dirty="0">
                <a:solidFill>
                  <a:schemeClr val="tx1"/>
                </a:solidFill>
                <a:effectLst/>
                <a:latin typeface="+mn-lt"/>
                <a:ea typeface="+mn-ea"/>
                <a:cs typeface="+mn-cs"/>
              </a:rPr>
              <a:t>y sólo tienen destino al régimen de capitalización los </a:t>
            </a:r>
            <a:r>
              <a:rPr lang="es-ES" sz="1200" b="1" kern="1200" dirty="0">
                <a:solidFill>
                  <a:schemeClr val="tx1"/>
                </a:solidFill>
                <a:effectLst/>
                <a:latin typeface="+mn-lt"/>
                <a:ea typeface="+mn-ea"/>
                <a:cs typeface="+mn-cs"/>
              </a:rPr>
              <a:t>aportes voluntarios </a:t>
            </a:r>
            <a:r>
              <a:rPr lang="es-ES" sz="1200" kern="1200" dirty="0">
                <a:solidFill>
                  <a:schemeClr val="tx1"/>
                </a:solidFill>
                <a:effectLst/>
                <a:latin typeface="+mn-lt"/>
                <a:ea typeface="+mn-ea"/>
                <a:cs typeface="+mn-cs"/>
              </a:rPr>
              <a:t>que efectúen los contribuyentes por encima de la cuota obligatoria. Asimismo, el régimen simplificado </a:t>
            </a:r>
            <a:r>
              <a:rPr lang="es-ES" sz="1200" b="1" kern="1200" dirty="0">
                <a:solidFill>
                  <a:schemeClr val="tx1"/>
                </a:solidFill>
                <a:effectLst/>
                <a:latin typeface="+mn-lt"/>
                <a:ea typeface="+mn-ea"/>
                <a:cs typeface="+mn-cs"/>
              </a:rPr>
              <a:t>se amplia </a:t>
            </a:r>
            <a:r>
              <a:rPr lang="es-ES" sz="1200" kern="1200" dirty="0">
                <a:solidFill>
                  <a:schemeClr val="tx1"/>
                </a:solidFill>
                <a:effectLst/>
                <a:latin typeface="+mn-lt"/>
                <a:ea typeface="+mn-ea"/>
                <a:cs typeface="+mn-cs"/>
              </a:rPr>
              <a:t>para brindar </a:t>
            </a:r>
            <a:r>
              <a:rPr lang="es-ES" sz="1200" b="1" kern="1200" dirty="0">
                <a:solidFill>
                  <a:schemeClr val="tx1"/>
                </a:solidFill>
                <a:effectLst/>
                <a:latin typeface="+mn-lt"/>
                <a:ea typeface="+mn-ea"/>
                <a:cs typeface="+mn-cs"/>
              </a:rPr>
              <a:t>cobertura médico-asistencial básica </a:t>
            </a:r>
            <a:r>
              <a:rPr lang="es-ES" sz="1200" kern="1200" dirty="0">
                <a:solidFill>
                  <a:schemeClr val="tx1"/>
                </a:solidFill>
                <a:effectLst/>
                <a:latin typeface="+mn-lt"/>
                <a:ea typeface="+mn-ea"/>
                <a:cs typeface="+mn-cs"/>
              </a:rPr>
              <a:t>-con el consiguiente incremento de la cuota- Mediante la ley Nº25.239, con efecto a partir del 1 de abril de 2000.</a:t>
            </a:r>
            <a:endParaRPr lang="es-AR"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s-A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En el año 2004 el régimen sufre un </a:t>
            </a:r>
            <a:r>
              <a:rPr lang="es-ES" sz="1200" b="1" kern="1200" dirty="0">
                <a:solidFill>
                  <a:schemeClr val="tx1"/>
                </a:solidFill>
                <a:effectLst/>
                <a:latin typeface="+mn-lt"/>
                <a:ea typeface="+mn-ea"/>
                <a:cs typeface="+mn-cs"/>
              </a:rPr>
              <a:t>fuerte ajuste</a:t>
            </a:r>
            <a:r>
              <a:rPr lang="es-ES" sz="1200" kern="1200" dirty="0">
                <a:solidFill>
                  <a:schemeClr val="tx1"/>
                </a:solidFill>
                <a:effectLst/>
                <a:latin typeface="+mn-lt"/>
                <a:ea typeface="+mn-ea"/>
                <a:cs typeface="+mn-cs"/>
              </a:rPr>
              <a:t>: se </a:t>
            </a:r>
            <a:r>
              <a:rPr lang="es-ES" sz="1200" b="1" kern="1200" dirty="0">
                <a:solidFill>
                  <a:schemeClr val="tx1"/>
                </a:solidFill>
                <a:effectLst/>
                <a:latin typeface="+mn-lt"/>
                <a:ea typeface="+mn-ea"/>
                <a:cs typeface="+mn-cs"/>
              </a:rPr>
              <a:t>modifican las categorías </a:t>
            </a:r>
            <a:r>
              <a:rPr lang="es-ES" sz="1200" kern="1200" dirty="0">
                <a:solidFill>
                  <a:schemeClr val="tx1"/>
                </a:solidFill>
                <a:effectLst/>
                <a:latin typeface="+mn-lt"/>
                <a:ea typeface="+mn-ea"/>
                <a:cs typeface="+mn-cs"/>
              </a:rPr>
              <a:t>de los contribuyentes según tipo de actividad desarrollada u origen de sus ingresos y se </a:t>
            </a:r>
            <a:r>
              <a:rPr lang="es-ES" sz="1200" b="1" kern="1200" dirty="0">
                <a:solidFill>
                  <a:schemeClr val="tx1"/>
                </a:solidFill>
                <a:effectLst/>
                <a:latin typeface="+mn-lt"/>
                <a:ea typeface="+mn-ea"/>
                <a:cs typeface="+mn-cs"/>
              </a:rPr>
              <a:t>cambian </a:t>
            </a:r>
            <a:r>
              <a:rPr lang="es-ES" sz="1200" kern="1200" dirty="0">
                <a:solidFill>
                  <a:schemeClr val="tx1"/>
                </a:solidFill>
                <a:effectLst/>
                <a:latin typeface="+mn-lt"/>
                <a:ea typeface="+mn-ea"/>
                <a:cs typeface="+mn-cs"/>
              </a:rPr>
              <a:t>los </a:t>
            </a:r>
            <a:r>
              <a:rPr lang="es-ES" sz="1200" b="1" kern="1200" dirty="0">
                <a:solidFill>
                  <a:schemeClr val="tx1"/>
                </a:solidFill>
                <a:effectLst/>
                <a:latin typeface="+mn-lt"/>
                <a:ea typeface="+mn-ea"/>
                <a:cs typeface="+mn-cs"/>
              </a:rPr>
              <a:t>parámetros de categorización y frecuencia </a:t>
            </a:r>
            <a:r>
              <a:rPr lang="es-ES" sz="1200" kern="1200" dirty="0">
                <a:solidFill>
                  <a:schemeClr val="tx1"/>
                </a:solidFill>
                <a:effectLst/>
                <a:latin typeface="+mn-lt"/>
                <a:ea typeface="+mn-ea"/>
                <a:cs typeface="+mn-cs"/>
              </a:rPr>
              <a:t>de recategorización. También se profundiza el sistema con la incorporación de los denominados “</a:t>
            </a:r>
            <a:r>
              <a:rPr lang="es-ES" sz="1200" b="1" kern="1200" dirty="0">
                <a:solidFill>
                  <a:schemeClr val="tx1"/>
                </a:solidFill>
                <a:effectLst/>
                <a:latin typeface="+mn-lt"/>
                <a:ea typeface="+mn-ea"/>
                <a:cs typeface="+mn-cs"/>
              </a:rPr>
              <a:t>Monotributo Eventual</a:t>
            </a:r>
            <a:r>
              <a:rPr lang="es-ES" sz="1200" kern="1200" dirty="0">
                <a:solidFill>
                  <a:schemeClr val="tx1"/>
                </a:solidFill>
                <a:effectLst/>
                <a:latin typeface="+mn-lt"/>
                <a:ea typeface="+mn-ea"/>
                <a:cs typeface="+mn-cs"/>
              </a:rPr>
              <a:t>” y “</a:t>
            </a:r>
            <a:r>
              <a:rPr lang="es-ES" sz="1200" b="1" kern="1200" dirty="0">
                <a:solidFill>
                  <a:schemeClr val="tx1"/>
                </a:solidFill>
                <a:effectLst/>
                <a:latin typeface="+mn-lt"/>
                <a:ea typeface="+mn-ea"/>
                <a:cs typeface="+mn-cs"/>
              </a:rPr>
              <a:t>Monotributo Social</a:t>
            </a:r>
            <a:r>
              <a:rPr lang="es-AR" b="1" dirty="0">
                <a:effectLst/>
              </a:rPr>
              <a:t> </a:t>
            </a:r>
            <a:r>
              <a:rPr lang="es-ES" sz="1200" kern="1200" dirty="0">
                <a:solidFill>
                  <a:schemeClr val="tx1"/>
                </a:solidFill>
                <a:effectLst/>
                <a:latin typeface="+mn-lt"/>
                <a:ea typeface="+mn-ea"/>
                <a:cs typeface="+mn-cs"/>
              </a:rPr>
              <a:t>Mediante la ley Nº25.865, con efecto a partir de julio de 2004.</a:t>
            </a:r>
            <a:endParaRPr lang="es-AR" sz="1200" kern="1200" dirty="0">
              <a:solidFill>
                <a:schemeClr val="tx1"/>
              </a:solidFill>
              <a:effectLst/>
              <a:latin typeface="+mn-lt"/>
              <a:ea typeface="+mn-ea"/>
              <a:cs typeface="+mn-cs"/>
            </a:endParaRPr>
          </a:p>
          <a:p>
            <a:endParaRPr lang="es-AR" dirty="0"/>
          </a:p>
        </p:txBody>
      </p:sp>
      <p:sp>
        <p:nvSpPr>
          <p:cNvPr id="4" name="Marcador de número de diapositiva 3"/>
          <p:cNvSpPr>
            <a:spLocks noGrp="1"/>
          </p:cNvSpPr>
          <p:nvPr>
            <p:ph type="sldNum" sz="quarter" idx="10"/>
          </p:nvPr>
        </p:nvSpPr>
        <p:spPr>
          <a:xfrm>
            <a:off x="4013495" y="8571843"/>
            <a:ext cx="3071502" cy="453096"/>
          </a:xfrm>
          <a:prstGeom prst="rect">
            <a:avLst/>
          </a:prstGeom>
        </p:spPr>
        <p:txBody>
          <a:bodyPr/>
          <a:lstStyle/>
          <a:p>
            <a:fld id="{29EAE2FC-7ED5-434F-92D6-230CF815C10C}" type="slidenum">
              <a:rPr lang="es-AR" smtClean="0"/>
              <a:t>17</a:t>
            </a:fld>
            <a:endParaRPr lang="es-AR"/>
          </a:p>
        </p:txBody>
      </p:sp>
    </p:spTree>
    <p:extLst>
      <p:ext uri="{BB962C8B-B14F-4D97-AF65-F5344CB8AC3E}">
        <p14:creationId xmlns:p14="http://schemas.microsoft.com/office/powerpoint/2010/main" val="13394860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dirty="0">
                <a:solidFill>
                  <a:schemeClr val="tx1"/>
                </a:solidFill>
                <a:effectLst/>
                <a:latin typeface="+mn-lt"/>
                <a:ea typeface="+mn-ea"/>
                <a:cs typeface="+mn-cs"/>
              </a:rPr>
              <a:t>Los pagos presentan una </a:t>
            </a:r>
            <a:r>
              <a:rPr lang="es-ES" sz="1200" b="1" kern="1200" dirty="0">
                <a:solidFill>
                  <a:schemeClr val="tx1"/>
                </a:solidFill>
                <a:effectLst/>
                <a:latin typeface="+mn-lt"/>
                <a:ea typeface="+mn-ea"/>
                <a:cs typeface="+mn-cs"/>
              </a:rPr>
              <a:t>alta correlación </a:t>
            </a:r>
            <a:r>
              <a:rPr lang="es-ES" sz="1200" kern="1200" dirty="0">
                <a:solidFill>
                  <a:schemeClr val="tx1"/>
                </a:solidFill>
                <a:effectLst/>
                <a:latin typeface="+mn-lt"/>
                <a:ea typeface="+mn-ea"/>
                <a:cs typeface="+mn-cs"/>
              </a:rPr>
              <a:t>con la </a:t>
            </a:r>
            <a:r>
              <a:rPr lang="es-ES" sz="1200" b="1" kern="1200" dirty="0">
                <a:solidFill>
                  <a:schemeClr val="tx1"/>
                </a:solidFill>
                <a:effectLst/>
                <a:latin typeface="+mn-lt"/>
                <a:ea typeface="+mn-ea"/>
                <a:cs typeface="+mn-cs"/>
              </a:rPr>
              <a:t>actividad económica</a:t>
            </a:r>
            <a:r>
              <a:rPr lang="es-ES" sz="1200" kern="1200" dirty="0">
                <a:solidFill>
                  <a:schemeClr val="tx1"/>
                </a:solidFill>
                <a:effectLst/>
                <a:latin typeface="+mn-lt"/>
                <a:ea typeface="+mn-ea"/>
                <a:cs typeface="+mn-cs"/>
              </a:rPr>
              <a:t>, por lo que su </a:t>
            </a:r>
            <a:r>
              <a:rPr lang="es-ES" sz="1200" b="1" kern="1200" dirty="0">
                <a:solidFill>
                  <a:schemeClr val="tx1"/>
                </a:solidFill>
                <a:effectLst/>
                <a:latin typeface="+mn-lt"/>
                <a:ea typeface="+mn-ea"/>
                <a:cs typeface="+mn-cs"/>
              </a:rPr>
              <a:t>evolución </a:t>
            </a:r>
            <a:r>
              <a:rPr lang="es-ES" sz="1200" kern="1200" dirty="0">
                <a:solidFill>
                  <a:schemeClr val="tx1"/>
                </a:solidFill>
                <a:effectLst/>
                <a:latin typeface="+mn-lt"/>
                <a:ea typeface="+mn-ea"/>
                <a:cs typeface="+mn-cs"/>
              </a:rPr>
              <a:t>está asociada al </a:t>
            </a:r>
            <a:r>
              <a:rPr lang="es-ES" sz="1200" b="1" kern="1200" dirty="0">
                <a:solidFill>
                  <a:schemeClr val="tx1"/>
                </a:solidFill>
                <a:effectLst/>
                <a:latin typeface="+mn-lt"/>
                <a:ea typeface="+mn-ea"/>
                <a:cs typeface="+mn-cs"/>
              </a:rPr>
              <a:t>ciclo económico</a:t>
            </a:r>
            <a:r>
              <a:rPr lang="es-ES" sz="1200" kern="1200" dirty="0">
                <a:solidFill>
                  <a:schemeClr val="tx1"/>
                </a:solidFill>
                <a:effectLst/>
                <a:latin typeface="+mn-lt"/>
                <a:ea typeface="+mn-ea"/>
                <a:cs typeface="+mn-cs"/>
              </a:rPr>
              <a:t>. El coeficiente de correlación lineal entre pagos y el PIB real alcanza para el período 1998-2006 un valor de </a:t>
            </a:r>
            <a:r>
              <a:rPr lang="es-ES" sz="1200" b="1" kern="1200" dirty="0">
                <a:solidFill>
                  <a:schemeClr val="tx1"/>
                </a:solidFill>
                <a:effectLst/>
                <a:latin typeface="+mn-lt"/>
                <a:ea typeface="+mn-ea"/>
                <a:cs typeface="+mn-cs"/>
              </a:rPr>
              <a:t>0,84.</a:t>
            </a:r>
          </a:p>
          <a:p>
            <a:endParaRPr lang="es-ES" sz="1200" b="1"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Años 2010-2016: Estos años también se caracterizaron por una </a:t>
            </a:r>
            <a:r>
              <a:rPr lang="es-ES" sz="1200" b="1" kern="1200" dirty="0">
                <a:solidFill>
                  <a:schemeClr val="tx1"/>
                </a:solidFill>
                <a:effectLst/>
                <a:latin typeface="+mn-lt"/>
                <a:ea typeface="+mn-ea"/>
                <a:cs typeface="+mn-cs"/>
              </a:rPr>
              <a:t>fuerte tarea de fiscalización </a:t>
            </a:r>
            <a:r>
              <a:rPr lang="es-ES" sz="1200" kern="1200" dirty="0">
                <a:solidFill>
                  <a:schemeClr val="tx1"/>
                </a:solidFill>
                <a:effectLst/>
                <a:latin typeface="+mn-lt"/>
                <a:ea typeface="+mn-ea"/>
                <a:cs typeface="+mn-cs"/>
              </a:rPr>
              <a:t>que derivó en un </a:t>
            </a:r>
            <a:r>
              <a:rPr lang="es-ES" sz="1200" b="1" kern="1200" dirty="0">
                <a:solidFill>
                  <a:schemeClr val="tx1"/>
                </a:solidFill>
                <a:effectLst/>
                <a:latin typeface="+mn-lt"/>
                <a:ea typeface="+mn-ea"/>
                <a:cs typeface="+mn-cs"/>
              </a:rPr>
              <a:t>alto nivel de cumplimiento.</a:t>
            </a:r>
            <a:endParaRPr lang="es-AR" b="1" dirty="0"/>
          </a:p>
        </p:txBody>
      </p:sp>
      <p:sp>
        <p:nvSpPr>
          <p:cNvPr id="4" name="Slide Number Placeholder 3"/>
          <p:cNvSpPr>
            <a:spLocks noGrp="1"/>
          </p:cNvSpPr>
          <p:nvPr>
            <p:ph type="sldNum" sz="quarter" idx="5"/>
          </p:nvPr>
        </p:nvSpPr>
        <p:spPr>
          <a:xfrm>
            <a:off x="4013495" y="8571843"/>
            <a:ext cx="3071502" cy="453096"/>
          </a:xfrm>
          <a:prstGeom prst="rect">
            <a:avLst/>
          </a:prstGeom>
        </p:spPr>
        <p:txBody>
          <a:bodyPr/>
          <a:lstStyle/>
          <a:p>
            <a:fld id="{29EAE2FC-7ED5-434F-92D6-230CF815C10C}" type="slidenum">
              <a:rPr lang="es-AR" smtClean="0"/>
              <a:t>18</a:t>
            </a:fld>
            <a:endParaRPr lang="es-AR"/>
          </a:p>
        </p:txBody>
      </p:sp>
    </p:spTree>
    <p:extLst>
      <p:ext uri="{BB962C8B-B14F-4D97-AF65-F5344CB8AC3E}">
        <p14:creationId xmlns:p14="http://schemas.microsoft.com/office/powerpoint/2010/main" val="18439411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AR"/>
          </a:p>
        </p:txBody>
      </p:sp>
      <p:sp>
        <p:nvSpPr>
          <p:cNvPr id="4" name="Slide Number Placeholder 3"/>
          <p:cNvSpPr>
            <a:spLocks noGrp="1"/>
          </p:cNvSpPr>
          <p:nvPr>
            <p:ph type="sldNum" sz="quarter" idx="5"/>
          </p:nvPr>
        </p:nvSpPr>
        <p:spPr>
          <a:xfrm>
            <a:off x="4013495" y="8571843"/>
            <a:ext cx="3071502" cy="453096"/>
          </a:xfrm>
          <a:prstGeom prst="rect">
            <a:avLst/>
          </a:prstGeom>
        </p:spPr>
        <p:txBody>
          <a:bodyPr/>
          <a:lstStyle/>
          <a:p>
            <a:fld id="{29EAE2FC-7ED5-434F-92D6-230CF815C10C}" type="slidenum">
              <a:rPr lang="es-AR" smtClean="0"/>
              <a:t>19</a:t>
            </a:fld>
            <a:endParaRPr lang="es-AR"/>
          </a:p>
        </p:txBody>
      </p:sp>
    </p:spTree>
    <p:extLst>
      <p:ext uri="{BB962C8B-B14F-4D97-AF65-F5344CB8AC3E}">
        <p14:creationId xmlns:p14="http://schemas.microsoft.com/office/powerpoint/2010/main" val="3074118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10"/>
          </p:nvPr>
        </p:nvSpPr>
        <p:spPr>
          <a:xfrm>
            <a:off x="4013495" y="8571843"/>
            <a:ext cx="3071502" cy="453096"/>
          </a:xfrm>
          <a:prstGeom prst="rect">
            <a:avLst/>
          </a:prstGeom>
        </p:spPr>
        <p:txBody>
          <a:bodyPr/>
          <a:lstStyle/>
          <a:p>
            <a:fld id="{29EAE2FC-7ED5-434F-92D6-230CF815C10C}" type="slidenum">
              <a:rPr lang="es-AR" smtClean="0"/>
              <a:t>2</a:t>
            </a:fld>
            <a:endParaRPr lang="es-AR"/>
          </a:p>
        </p:txBody>
      </p:sp>
    </p:spTree>
    <p:extLst>
      <p:ext uri="{BB962C8B-B14F-4D97-AF65-F5344CB8AC3E}">
        <p14:creationId xmlns:p14="http://schemas.microsoft.com/office/powerpoint/2010/main" val="36228066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dirty="0">
                <a:solidFill>
                  <a:schemeClr val="tx1"/>
                </a:solidFill>
                <a:effectLst/>
                <a:latin typeface="+mn-lt"/>
                <a:ea typeface="+mn-ea"/>
                <a:cs typeface="+mn-cs"/>
              </a:rPr>
              <a:t>Merece destacarse la </a:t>
            </a:r>
            <a:r>
              <a:rPr lang="es-ES" sz="1200" b="1" kern="1200" dirty="0">
                <a:solidFill>
                  <a:schemeClr val="tx1"/>
                </a:solidFill>
                <a:effectLst/>
                <a:latin typeface="+mn-lt"/>
                <a:ea typeface="+mn-ea"/>
                <a:cs typeface="+mn-cs"/>
              </a:rPr>
              <a:t>nueva distorsión </a:t>
            </a:r>
            <a:r>
              <a:rPr lang="es-ES" sz="1200" kern="1200" dirty="0">
                <a:solidFill>
                  <a:schemeClr val="tx1"/>
                </a:solidFill>
                <a:effectLst/>
                <a:latin typeface="+mn-lt"/>
                <a:ea typeface="+mn-ea"/>
                <a:cs typeface="+mn-cs"/>
              </a:rPr>
              <a:t>que se introdujo al </a:t>
            </a:r>
            <a:r>
              <a:rPr lang="es-ES" sz="1200" b="1" kern="1200" dirty="0">
                <a:solidFill>
                  <a:schemeClr val="tx1"/>
                </a:solidFill>
                <a:effectLst/>
                <a:latin typeface="+mn-lt"/>
                <a:ea typeface="+mn-ea"/>
                <a:cs typeface="+mn-cs"/>
              </a:rPr>
              <a:t>no actualizar ambos componentes</a:t>
            </a:r>
            <a:r>
              <a:rPr lang="es-ES" sz="1200" kern="1200" dirty="0">
                <a:solidFill>
                  <a:schemeClr val="tx1"/>
                </a:solidFill>
                <a:effectLst/>
                <a:latin typeface="+mn-lt"/>
                <a:ea typeface="+mn-ea"/>
                <a:cs typeface="+mn-cs"/>
              </a:rPr>
              <a:t> del Monotributo del </a:t>
            </a:r>
            <a:r>
              <a:rPr lang="es-ES" sz="1200" b="1" kern="1200" dirty="0">
                <a:solidFill>
                  <a:schemeClr val="tx1"/>
                </a:solidFill>
                <a:effectLst/>
                <a:latin typeface="+mn-lt"/>
                <a:ea typeface="+mn-ea"/>
                <a:cs typeface="+mn-cs"/>
              </a:rPr>
              <a:t>mismo modo</a:t>
            </a:r>
            <a:endParaRPr lang="es-AR" b="1" dirty="0"/>
          </a:p>
        </p:txBody>
      </p:sp>
      <p:sp>
        <p:nvSpPr>
          <p:cNvPr id="4" name="Slide Number Placeholder 3"/>
          <p:cNvSpPr>
            <a:spLocks noGrp="1"/>
          </p:cNvSpPr>
          <p:nvPr>
            <p:ph type="sldNum" sz="quarter" idx="5"/>
          </p:nvPr>
        </p:nvSpPr>
        <p:spPr>
          <a:xfrm>
            <a:off x="4013495" y="8571843"/>
            <a:ext cx="3071502" cy="453096"/>
          </a:xfrm>
          <a:prstGeom prst="rect">
            <a:avLst/>
          </a:prstGeom>
        </p:spPr>
        <p:txBody>
          <a:bodyPr/>
          <a:lstStyle/>
          <a:p>
            <a:fld id="{29EAE2FC-7ED5-434F-92D6-230CF815C10C}" type="slidenum">
              <a:rPr lang="es-AR" smtClean="0"/>
              <a:t>20</a:t>
            </a:fld>
            <a:endParaRPr lang="es-AR"/>
          </a:p>
        </p:txBody>
      </p:sp>
    </p:spTree>
    <p:extLst>
      <p:ext uri="{BB962C8B-B14F-4D97-AF65-F5344CB8AC3E}">
        <p14:creationId xmlns:p14="http://schemas.microsoft.com/office/powerpoint/2010/main" val="33364040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AR" sz="1200" kern="1200" dirty="0">
                <a:solidFill>
                  <a:schemeClr val="tx1"/>
                </a:solidFill>
                <a:effectLst/>
                <a:latin typeface="+mn-lt"/>
                <a:ea typeface="+mn-ea"/>
                <a:cs typeface="+mn-cs"/>
              </a:rPr>
              <a:t>Puede observarse la </a:t>
            </a:r>
            <a:r>
              <a:rPr lang="es-AR" sz="1200" b="1" kern="1200" dirty="0">
                <a:solidFill>
                  <a:schemeClr val="tx1"/>
                </a:solidFill>
                <a:effectLst/>
                <a:latin typeface="+mn-lt"/>
                <a:ea typeface="+mn-ea"/>
                <a:cs typeface="+mn-cs"/>
              </a:rPr>
              <a:t>tendencia decreciente </a:t>
            </a:r>
            <a:r>
              <a:rPr lang="es-AR" sz="1200" kern="1200" dirty="0">
                <a:solidFill>
                  <a:schemeClr val="tx1"/>
                </a:solidFill>
                <a:effectLst/>
                <a:latin typeface="+mn-lt"/>
                <a:ea typeface="+mn-ea"/>
                <a:cs typeface="+mn-cs"/>
              </a:rPr>
              <a:t>de ambos ratios en el período </a:t>
            </a:r>
            <a:r>
              <a:rPr lang="es-AR" sz="1200" b="1" kern="1200" dirty="0">
                <a:solidFill>
                  <a:schemeClr val="tx1"/>
                </a:solidFill>
                <a:effectLst/>
                <a:latin typeface="+mn-lt"/>
                <a:ea typeface="+mn-ea"/>
                <a:cs typeface="+mn-cs"/>
              </a:rPr>
              <a:t>2010 a 2016</a:t>
            </a:r>
            <a:r>
              <a:rPr lang="es-AR" sz="1200" kern="1200" dirty="0">
                <a:solidFill>
                  <a:schemeClr val="tx1"/>
                </a:solidFill>
                <a:effectLst/>
                <a:latin typeface="+mn-lt"/>
                <a:ea typeface="+mn-ea"/>
                <a:cs typeface="+mn-cs"/>
              </a:rPr>
              <a:t>, manteniéndose </a:t>
            </a:r>
            <a:r>
              <a:rPr lang="es-AR" sz="1200" b="1" kern="1200" dirty="0">
                <a:solidFill>
                  <a:schemeClr val="tx1"/>
                </a:solidFill>
                <a:effectLst/>
                <a:latin typeface="+mn-lt"/>
                <a:ea typeface="+mn-ea"/>
                <a:cs typeface="+mn-cs"/>
              </a:rPr>
              <a:t>constante desde entonces</a:t>
            </a:r>
            <a:r>
              <a:rPr lang="es-AR" sz="1200" kern="1200" dirty="0">
                <a:solidFill>
                  <a:schemeClr val="tx1"/>
                </a:solidFill>
                <a:effectLst/>
                <a:latin typeface="+mn-lt"/>
                <a:ea typeface="+mn-ea"/>
                <a:cs typeface="+mn-cs"/>
              </a:rPr>
              <a:t>. Después de 7 años el impuesto </a:t>
            </a:r>
            <a:r>
              <a:rPr lang="es-AR" sz="1200" b="1" kern="1200" dirty="0">
                <a:solidFill>
                  <a:schemeClr val="tx1"/>
                </a:solidFill>
                <a:effectLst/>
                <a:latin typeface="+mn-lt"/>
                <a:ea typeface="+mn-ea"/>
                <a:cs typeface="+mn-cs"/>
              </a:rPr>
              <a:t>integrado se actualiza un 74% </a:t>
            </a:r>
            <a:r>
              <a:rPr lang="es-AR" sz="1200" kern="1200" dirty="0">
                <a:solidFill>
                  <a:schemeClr val="tx1"/>
                </a:solidFill>
                <a:effectLst/>
                <a:latin typeface="+mn-lt"/>
                <a:ea typeface="+mn-ea"/>
                <a:cs typeface="+mn-cs"/>
              </a:rPr>
              <a:t>(de $39 a $68) y la cuota fija del </a:t>
            </a:r>
            <a:r>
              <a:rPr lang="es-AR" sz="1200" b="1" kern="1200" dirty="0">
                <a:solidFill>
                  <a:schemeClr val="tx1"/>
                </a:solidFill>
                <a:effectLst/>
                <a:latin typeface="+mn-lt"/>
                <a:ea typeface="+mn-ea"/>
                <a:cs typeface="+mn-cs"/>
              </a:rPr>
              <a:t>Monotributo Previsional un 91% </a:t>
            </a:r>
            <a:r>
              <a:rPr lang="es-AR" sz="1200" kern="1200" dirty="0">
                <a:solidFill>
                  <a:schemeClr val="tx1"/>
                </a:solidFill>
                <a:effectLst/>
                <a:latin typeface="+mn-lt"/>
                <a:ea typeface="+mn-ea"/>
                <a:cs typeface="+mn-cs"/>
              </a:rPr>
              <a:t>(de $157 a $300). </a:t>
            </a:r>
          </a:p>
          <a:p>
            <a:endParaRPr lang="es-AR"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A través de la </a:t>
            </a:r>
            <a:r>
              <a:rPr lang="es-ES" sz="1200" b="1" kern="1200" dirty="0">
                <a:solidFill>
                  <a:schemeClr val="tx1"/>
                </a:solidFill>
                <a:effectLst/>
                <a:latin typeface="+mn-lt"/>
                <a:ea typeface="+mn-ea"/>
                <a:cs typeface="+mn-cs"/>
              </a:rPr>
              <a:t>Ley 27.346 </a:t>
            </a:r>
            <a:r>
              <a:rPr lang="es-ES" sz="1200" kern="1200" dirty="0">
                <a:solidFill>
                  <a:schemeClr val="tx1"/>
                </a:solidFill>
                <a:effectLst/>
                <a:latin typeface="+mn-lt"/>
                <a:ea typeface="+mn-ea"/>
                <a:cs typeface="+mn-cs"/>
              </a:rPr>
              <a:t>con vigencia a partir del </a:t>
            </a:r>
            <a:r>
              <a:rPr lang="es-ES" sz="1200" b="1" kern="1200" dirty="0">
                <a:solidFill>
                  <a:schemeClr val="tx1"/>
                </a:solidFill>
                <a:effectLst/>
                <a:latin typeface="+mn-lt"/>
                <a:ea typeface="+mn-ea"/>
                <a:cs typeface="+mn-cs"/>
              </a:rPr>
              <a:t>1 de enero de 2017</a:t>
            </a:r>
            <a:r>
              <a:rPr lang="es-ES" sz="1200" kern="1200" dirty="0">
                <a:solidFill>
                  <a:schemeClr val="tx1"/>
                </a:solidFill>
                <a:effectLst/>
                <a:latin typeface="+mn-lt"/>
                <a:ea typeface="+mn-ea"/>
                <a:cs typeface="+mn-cs"/>
              </a:rPr>
              <a:t>, se actualizan los </a:t>
            </a:r>
            <a:r>
              <a:rPr lang="es-ES" sz="1200" b="1" kern="1200" dirty="0">
                <a:solidFill>
                  <a:schemeClr val="tx1"/>
                </a:solidFill>
                <a:effectLst/>
                <a:latin typeface="+mn-lt"/>
                <a:ea typeface="+mn-ea"/>
                <a:cs typeface="+mn-cs"/>
              </a:rPr>
              <a:t>parámetros </a:t>
            </a:r>
            <a:r>
              <a:rPr lang="es-ES" sz="1200" kern="1200" dirty="0">
                <a:solidFill>
                  <a:schemeClr val="tx1"/>
                </a:solidFill>
                <a:effectLst/>
                <a:latin typeface="+mn-lt"/>
                <a:ea typeface="+mn-ea"/>
                <a:cs typeface="+mn-cs"/>
              </a:rPr>
              <a:t>en pesos que condicionan las distintas categorías del Monotributo, que no eran actualizados desde el año 2013. Asimismo, </a:t>
            </a:r>
            <a:r>
              <a:rPr lang="es-ES" sz="1200" b="1" kern="1200" dirty="0">
                <a:solidFill>
                  <a:schemeClr val="tx1"/>
                </a:solidFill>
                <a:effectLst/>
                <a:latin typeface="+mn-lt"/>
                <a:ea typeface="+mn-ea"/>
                <a:cs typeface="+mn-cs"/>
              </a:rPr>
              <a:t>se incrementan los montos a pagar </a:t>
            </a:r>
            <a:r>
              <a:rPr lang="es-ES" sz="1200" kern="1200" dirty="0">
                <a:solidFill>
                  <a:schemeClr val="tx1"/>
                </a:solidFill>
                <a:effectLst/>
                <a:latin typeface="+mn-lt"/>
                <a:ea typeface="+mn-ea"/>
                <a:cs typeface="+mn-cs"/>
              </a:rPr>
              <a:t>tanto del Impuesto Integrado como del componente previsional y se establece que tanto los parámetros monetarios como los impuestos a pagar </a:t>
            </a:r>
            <a:r>
              <a:rPr lang="es-ES" sz="1200" b="1" kern="1200" dirty="0">
                <a:solidFill>
                  <a:schemeClr val="tx1"/>
                </a:solidFill>
                <a:effectLst/>
                <a:latin typeface="+mn-lt"/>
                <a:ea typeface="+mn-ea"/>
                <a:cs typeface="+mn-cs"/>
              </a:rPr>
              <a:t>se actualizarán anualmente </a:t>
            </a:r>
            <a:r>
              <a:rPr lang="es-ES" sz="1200" kern="1200" dirty="0">
                <a:solidFill>
                  <a:schemeClr val="tx1"/>
                </a:solidFill>
                <a:effectLst/>
                <a:latin typeface="+mn-lt"/>
                <a:ea typeface="+mn-ea"/>
                <a:cs typeface="+mn-cs"/>
              </a:rPr>
              <a:t>en el mes de septiembre en la proporción de los </a:t>
            </a:r>
            <a:r>
              <a:rPr lang="es-ES" sz="1200" b="1" kern="1200" dirty="0">
                <a:solidFill>
                  <a:schemeClr val="tx1"/>
                </a:solidFill>
                <a:effectLst/>
                <a:latin typeface="+mn-lt"/>
                <a:ea typeface="+mn-ea"/>
                <a:cs typeface="+mn-cs"/>
              </a:rPr>
              <a:t>dos últimos incrementos </a:t>
            </a:r>
            <a:r>
              <a:rPr lang="es-ES" sz="1200" kern="1200" dirty="0">
                <a:solidFill>
                  <a:schemeClr val="tx1"/>
                </a:solidFill>
                <a:effectLst/>
                <a:latin typeface="+mn-lt"/>
                <a:ea typeface="+mn-ea"/>
                <a:cs typeface="+mn-cs"/>
              </a:rPr>
              <a:t>del </a:t>
            </a:r>
            <a:r>
              <a:rPr lang="es-ES" sz="1200" b="1" kern="1200" dirty="0">
                <a:solidFill>
                  <a:schemeClr val="tx1"/>
                </a:solidFill>
                <a:effectLst/>
                <a:latin typeface="+mn-lt"/>
                <a:ea typeface="+mn-ea"/>
                <a:cs typeface="+mn-cs"/>
              </a:rPr>
              <a:t>índice de movilidad de las prestaciones previsionales</a:t>
            </a:r>
            <a:r>
              <a:rPr lang="es-ES" sz="1200" kern="1200" dirty="0">
                <a:solidFill>
                  <a:schemeClr val="tx1"/>
                </a:solidFill>
                <a:effectLst/>
                <a:latin typeface="+mn-lt"/>
                <a:ea typeface="+mn-ea"/>
                <a:cs typeface="+mn-cs"/>
              </a:rPr>
              <a:t>.</a:t>
            </a:r>
            <a:endParaRPr lang="es-AR" sz="1200" kern="1200" dirty="0">
              <a:solidFill>
                <a:schemeClr val="tx1"/>
              </a:solidFill>
              <a:effectLst/>
              <a:latin typeface="+mn-lt"/>
              <a:ea typeface="+mn-ea"/>
              <a:cs typeface="+mn-cs"/>
            </a:endParaRPr>
          </a:p>
          <a:p>
            <a:endParaRPr lang="es-AR" dirty="0"/>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a:solidFill>
                  <a:schemeClr val="tx1"/>
                </a:solidFill>
                <a:effectLst/>
                <a:latin typeface="+mn-lt"/>
                <a:ea typeface="+mn-ea"/>
                <a:cs typeface="+mn-cs"/>
              </a:rPr>
              <a:t>En diciembre de 2017, nueva modificación en el marco de la Reforma Tributaria amplia instrumentada a través de la </a:t>
            </a:r>
            <a:r>
              <a:rPr lang="es-ES" sz="1200" b="1" kern="1200" dirty="0">
                <a:solidFill>
                  <a:schemeClr val="tx1"/>
                </a:solidFill>
                <a:effectLst/>
                <a:latin typeface="+mn-lt"/>
                <a:ea typeface="+mn-ea"/>
                <a:cs typeface="+mn-cs"/>
              </a:rPr>
              <a:t>Ley 27.430</a:t>
            </a:r>
            <a:r>
              <a:rPr lang="es-ES" sz="1200" kern="1200" dirty="0">
                <a:solidFill>
                  <a:schemeClr val="tx1"/>
                </a:solidFill>
                <a:effectLst/>
                <a:latin typeface="+mn-lt"/>
                <a:ea typeface="+mn-ea"/>
                <a:cs typeface="+mn-cs"/>
              </a:rPr>
              <a:t>, con efecto a partir de </a:t>
            </a:r>
            <a:r>
              <a:rPr lang="es-ES" sz="1200" b="1" kern="1200" dirty="0">
                <a:solidFill>
                  <a:schemeClr val="tx1"/>
                </a:solidFill>
                <a:effectLst/>
                <a:latin typeface="+mn-lt"/>
                <a:ea typeface="+mn-ea"/>
                <a:cs typeface="+mn-cs"/>
              </a:rPr>
              <a:t>junio de 2018</a:t>
            </a:r>
            <a:r>
              <a:rPr lang="es-ES" sz="1200" kern="1200" dirty="0">
                <a:solidFill>
                  <a:schemeClr val="tx1"/>
                </a:solidFill>
                <a:effectLst/>
                <a:latin typeface="+mn-lt"/>
                <a:ea typeface="+mn-ea"/>
                <a:cs typeface="+mn-cs"/>
              </a:rPr>
              <a:t>. En esta oportunidad, el fisco profundiza el cambio y establece, entre otras medidas, la </a:t>
            </a:r>
            <a:r>
              <a:rPr lang="es-ES" sz="1200" b="1" kern="1200" dirty="0">
                <a:solidFill>
                  <a:schemeClr val="tx1"/>
                </a:solidFill>
                <a:effectLst/>
                <a:latin typeface="+mn-lt"/>
                <a:ea typeface="+mn-ea"/>
                <a:cs typeface="+mn-cs"/>
              </a:rPr>
              <a:t>recategorización semestral</a:t>
            </a:r>
            <a:r>
              <a:rPr lang="es-ES" sz="1200" kern="1200" dirty="0">
                <a:solidFill>
                  <a:schemeClr val="tx1"/>
                </a:solidFill>
                <a:effectLst/>
                <a:latin typeface="+mn-lt"/>
                <a:ea typeface="+mn-ea"/>
                <a:cs typeface="+mn-cs"/>
              </a:rPr>
              <a:t>, la </a:t>
            </a:r>
            <a:r>
              <a:rPr lang="es-ES" sz="1200" b="1" kern="1200" dirty="0">
                <a:solidFill>
                  <a:schemeClr val="tx1"/>
                </a:solidFill>
                <a:effectLst/>
                <a:latin typeface="+mn-lt"/>
                <a:ea typeface="+mn-ea"/>
                <a:cs typeface="+mn-cs"/>
              </a:rPr>
              <a:t>redefinición del concepto de pequeño contribuyente </a:t>
            </a:r>
            <a:r>
              <a:rPr lang="es-ES" sz="1200" kern="1200" dirty="0">
                <a:solidFill>
                  <a:schemeClr val="tx1"/>
                </a:solidFill>
                <a:effectLst/>
                <a:latin typeface="+mn-lt"/>
                <a:ea typeface="+mn-ea"/>
                <a:cs typeface="+mn-cs"/>
              </a:rPr>
              <a:t>y la </a:t>
            </a:r>
            <a:r>
              <a:rPr lang="es-ES" sz="1200" b="1" kern="1200" dirty="0">
                <a:solidFill>
                  <a:schemeClr val="tx1"/>
                </a:solidFill>
                <a:effectLst/>
                <a:latin typeface="+mn-lt"/>
                <a:ea typeface="+mn-ea"/>
                <a:cs typeface="+mn-cs"/>
              </a:rPr>
              <a:t>eliminación del requisito de cantidad mínima de trabajadores empleados </a:t>
            </a:r>
            <a:r>
              <a:rPr lang="es-ES" sz="1200" kern="1200" dirty="0">
                <a:solidFill>
                  <a:schemeClr val="tx1"/>
                </a:solidFill>
                <a:effectLst/>
                <a:latin typeface="+mn-lt"/>
                <a:ea typeface="+mn-ea"/>
                <a:cs typeface="+mn-cs"/>
              </a:rPr>
              <a:t>para las categorías más altas</a:t>
            </a:r>
            <a:endParaRPr lang="es-AR" sz="1200" kern="1200" dirty="0">
              <a:solidFill>
                <a:schemeClr val="tx1"/>
              </a:solidFill>
              <a:effectLst/>
              <a:latin typeface="+mn-lt"/>
              <a:ea typeface="+mn-ea"/>
              <a:cs typeface="+mn-cs"/>
            </a:endParaRPr>
          </a:p>
          <a:p>
            <a:endParaRPr lang="es-AR" dirty="0"/>
          </a:p>
        </p:txBody>
      </p:sp>
      <p:sp>
        <p:nvSpPr>
          <p:cNvPr id="4" name="Slide Number Placeholder 3"/>
          <p:cNvSpPr>
            <a:spLocks noGrp="1"/>
          </p:cNvSpPr>
          <p:nvPr>
            <p:ph type="sldNum" sz="quarter" idx="5"/>
          </p:nvPr>
        </p:nvSpPr>
        <p:spPr>
          <a:xfrm>
            <a:off x="4013495" y="8571843"/>
            <a:ext cx="3071502" cy="453096"/>
          </a:xfrm>
          <a:prstGeom prst="rect">
            <a:avLst/>
          </a:prstGeom>
        </p:spPr>
        <p:txBody>
          <a:bodyPr/>
          <a:lstStyle/>
          <a:p>
            <a:fld id="{29EAE2FC-7ED5-434F-92D6-230CF815C10C}" type="slidenum">
              <a:rPr lang="es-AR" smtClean="0"/>
              <a:t>21</a:t>
            </a:fld>
            <a:endParaRPr lang="es-AR"/>
          </a:p>
        </p:txBody>
      </p:sp>
    </p:spTree>
    <p:extLst>
      <p:ext uri="{BB962C8B-B14F-4D97-AF65-F5344CB8AC3E}">
        <p14:creationId xmlns:p14="http://schemas.microsoft.com/office/powerpoint/2010/main" val="36260986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AR"/>
          </a:p>
        </p:txBody>
      </p:sp>
      <p:sp>
        <p:nvSpPr>
          <p:cNvPr id="4" name="Slide Number Placeholder 3"/>
          <p:cNvSpPr>
            <a:spLocks noGrp="1"/>
          </p:cNvSpPr>
          <p:nvPr>
            <p:ph type="sldNum" sz="quarter" idx="5"/>
          </p:nvPr>
        </p:nvSpPr>
        <p:spPr>
          <a:xfrm>
            <a:off x="4013495" y="8571843"/>
            <a:ext cx="3071502" cy="453096"/>
          </a:xfrm>
          <a:prstGeom prst="rect">
            <a:avLst/>
          </a:prstGeom>
        </p:spPr>
        <p:txBody>
          <a:bodyPr/>
          <a:lstStyle/>
          <a:p>
            <a:fld id="{29EAE2FC-7ED5-434F-92D6-230CF815C10C}" type="slidenum">
              <a:rPr lang="es-AR" smtClean="0"/>
              <a:t>22</a:t>
            </a:fld>
            <a:endParaRPr lang="es-AR"/>
          </a:p>
        </p:txBody>
      </p:sp>
    </p:spTree>
    <p:extLst>
      <p:ext uri="{BB962C8B-B14F-4D97-AF65-F5344CB8AC3E}">
        <p14:creationId xmlns:p14="http://schemas.microsoft.com/office/powerpoint/2010/main" val="7063901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dirty="0">
                <a:solidFill>
                  <a:schemeClr val="tx1"/>
                </a:solidFill>
                <a:effectLst/>
                <a:latin typeface="+mn-lt"/>
                <a:ea typeface="+mn-ea"/>
                <a:cs typeface="+mn-cs"/>
              </a:rPr>
              <a:t>El Monotributo, desde sus orígenes, introdujo una fuerte distorsión al reducir la carga impositiva y previsional de los pequeños contribuyentes respecto de los sujetos incluidos en el Régimen General.</a:t>
            </a:r>
          </a:p>
          <a:p>
            <a:r>
              <a:rPr lang="es-ES" sz="1200" kern="1200" dirty="0">
                <a:solidFill>
                  <a:schemeClr val="tx1"/>
                </a:solidFill>
                <a:effectLst/>
                <a:latin typeface="+mn-lt"/>
                <a:ea typeface="+mn-ea"/>
                <a:cs typeface="+mn-cs"/>
              </a:rPr>
              <a:t> Si bien existen cálculos que determinan </a:t>
            </a:r>
            <a:r>
              <a:rPr lang="es-ES" sz="1200" b="1" kern="1200" dirty="0">
                <a:solidFill>
                  <a:schemeClr val="tx1"/>
                </a:solidFill>
                <a:effectLst/>
                <a:latin typeface="+mn-lt"/>
                <a:ea typeface="+mn-ea"/>
                <a:cs typeface="+mn-cs"/>
              </a:rPr>
              <a:t>menor carga tributaria impositiva </a:t>
            </a:r>
            <a:r>
              <a:rPr lang="es-ES" sz="1200" kern="1200" dirty="0">
                <a:solidFill>
                  <a:schemeClr val="tx1"/>
                </a:solidFill>
                <a:effectLst/>
                <a:latin typeface="+mn-lt"/>
                <a:ea typeface="+mn-ea"/>
                <a:cs typeface="+mn-cs"/>
              </a:rPr>
              <a:t>del Monotributo respecto del </a:t>
            </a:r>
            <a:r>
              <a:rPr lang="es-ES" sz="1200" b="1" kern="1200" dirty="0">
                <a:solidFill>
                  <a:schemeClr val="tx1"/>
                </a:solidFill>
                <a:effectLst/>
                <a:latin typeface="+mn-lt"/>
                <a:ea typeface="+mn-ea"/>
                <a:cs typeface="+mn-cs"/>
              </a:rPr>
              <a:t>Impuesto a las Ganancias </a:t>
            </a:r>
            <a:r>
              <a:rPr lang="es-ES" sz="1200" kern="1200" dirty="0">
                <a:solidFill>
                  <a:schemeClr val="tx1"/>
                </a:solidFill>
                <a:effectLst/>
                <a:latin typeface="+mn-lt"/>
                <a:ea typeface="+mn-ea"/>
                <a:cs typeface="+mn-cs"/>
              </a:rPr>
              <a:t>solamente </a:t>
            </a:r>
            <a:r>
              <a:rPr lang="es-ES" sz="1200" b="1" kern="1200" dirty="0">
                <a:solidFill>
                  <a:schemeClr val="tx1"/>
                </a:solidFill>
                <a:effectLst/>
                <a:latin typeface="+mn-lt"/>
                <a:ea typeface="+mn-ea"/>
                <a:cs typeface="+mn-cs"/>
              </a:rPr>
              <a:t>en las dos últimas categorías del monotributo</a:t>
            </a:r>
            <a:r>
              <a:rPr lang="es-ES" sz="1200" kern="1200" dirty="0">
                <a:solidFill>
                  <a:schemeClr val="tx1"/>
                </a:solidFill>
                <a:effectLst/>
                <a:latin typeface="+mn-lt"/>
                <a:ea typeface="+mn-ea"/>
                <a:cs typeface="+mn-cs"/>
              </a:rPr>
              <a:t>, </a:t>
            </a:r>
            <a:r>
              <a:rPr lang="es-ES" sz="1200" b="1" kern="1200" dirty="0">
                <a:solidFill>
                  <a:schemeClr val="tx1"/>
                </a:solidFill>
                <a:effectLst/>
                <a:latin typeface="+mn-lt"/>
                <a:ea typeface="+mn-ea"/>
                <a:cs typeface="+mn-cs"/>
              </a:rPr>
              <a:t>el ahorro fiscal sí se evidencia en todo el rango de categorías respecto del IVA</a:t>
            </a:r>
            <a:r>
              <a:rPr lang="es-ES" sz="1200" kern="1200" dirty="0">
                <a:solidFill>
                  <a:schemeClr val="tx1"/>
                </a:solidFill>
                <a:effectLst/>
                <a:latin typeface="+mn-lt"/>
                <a:ea typeface="+mn-ea"/>
                <a:cs typeface="+mn-cs"/>
              </a:rPr>
              <a:t>, dónde también es menester hacer fuertes supuestos</a:t>
            </a:r>
          </a:p>
          <a:p>
            <a:endParaRPr lang="es-ES" sz="1200"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Pero, por sobre esta “</a:t>
            </a:r>
            <a:r>
              <a:rPr lang="es-ES" sz="1200" b="1" kern="1200" dirty="0">
                <a:solidFill>
                  <a:schemeClr val="tx1"/>
                </a:solidFill>
                <a:effectLst/>
                <a:latin typeface="+mn-lt"/>
                <a:ea typeface="+mn-ea"/>
                <a:cs typeface="+mn-cs"/>
              </a:rPr>
              <a:t>distorsión base</a:t>
            </a:r>
            <a:r>
              <a:rPr lang="es-ES" sz="1200" kern="1200" dirty="0">
                <a:solidFill>
                  <a:schemeClr val="tx1"/>
                </a:solidFill>
                <a:effectLst/>
                <a:latin typeface="+mn-lt"/>
                <a:ea typeface="+mn-ea"/>
                <a:cs typeface="+mn-cs"/>
              </a:rPr>
              <a:t>”, la </a:t>
            </a:r>
            <a:r>
              <a:rPr lang="es-ES" sz="1200" b="1" kern="1200" dirty="0">
                <a:solidFill>
                  <a:schemeClr val="tx1"/>
                </a:solidFill>
                <a:effectLst/>
                <a:latin typeface="+mn-lt"/>
                <a:ea typeface="+mn-ea"/>
                <a:cs typeface="+mn-cs"/>
              </a:rPr>
              <a:t>falta de actualización adecuada </a:t>
            </a:r>
            <a:r>
              <a:rPr lang="es-ES" sz="1200" kern="1200" dirty="0">
                <a:solidFill>
                  <a:schemeClr val="tx1"/>
                </a:solidFill>
                <a:effectLst/>
                <a:latin typeface="+mn-lt"/>
                <a:ea typeface="+mn-ea"/>
                <a:cs typeface="+mn-cs"/>
              </a:rPr>
              <a:t>de los valores fijos en ambos componentes -impositivo y previsional- respecto de los impuestos que sustituye, introduce una “</a:t>
            </a:r>
            <a:r>
              <a:rPr lang="es-ES" sz="1200" b="1" kern="1200" dirty="0">
                <a:solidFill>
                  <a:schemeClr val="tx1"/>
                </a:solidFill>
                <a:effectLst/>
                <a:latin typeface="+mn-lt"/>
                <a:ea typeface="+mn-ea"/>
                <a:cs typeface="+mn-cs"/>
              </a:rPr>
              <a:t>distorsión adicional</a:t>
            </a:r>
            <a:r>
              <a:rPr lang="es-ES" sz="1200" kern="1200" dirty="0">
                <a:solidFill>
                  <a:schemeClr val="tx1"/>
                </a:solidFill>
                <a:effectLst/>
                <a:latin typeface="+mn-lt"/>
                <a:ea typeface="+mn-ea"/>
                <a:cs typeface="+mn-cs"/>
              </a:rPr>
              <a:t>”, </a:t>
            </a:r>
            <a:r>
              <a:rPr lang="es-ES" sz="1200" b="1" kern="1200" dirty="0">
                <a:solidFill>
                  <a:schemeClr val="tx1"/>
                </a:solidFill>
                <a:effectLst/>
                <a:latin typeface="+mn-lt"/>
                <a:ea typeface="+mn-ea"/>
                <a:cs typeface="+mn-cs"/>
              </a:rPr>
              <a:t>profundizando la inequidad horizontal </a:t>
            </a:r>
            <a:r>
              <a:rPr lang="es-ES" sz="1200" kern="1200" dirty="0">
                <a:solidFill>
                  <a:schemeClr val="tx1"/>
                </a:solidFill>
                <a:effectLst/>
                <a:latin typeface="+mn-lt"/>
                <a:ea typeface="+mn-ea"/>
                <a:cs typeface="+mn-cs"/>
              </a:rPr>
              <a:t>del sistema tributario, tanto impositivo como previsional.</a:t>
            </a:r>
          </a:p>
          <a:p>
            <a:endParaRPr lang="es-ES" sz="1200" kern="1200" dirty="0">
              <a:solidFill>
                <a:schemeClr val="tx1"/>
              </a:solidFill>
              <a:effectLst/>
              <a:latin typeface="+mn-lt"/>
              <a:ea typeface="+mn-ea"/>
              <a:cs typeface="+mn-cs"/>
            </a:endParaRPr>
          </a:p>
          <a:p>
            <a:r>
              <a:rPr lang="es-ES" sz="1200" b="1" kern="1200" dirty="0">
                <a:solidFill>
                  <a:schemeClr val="tx1"/>
                </a:solidFill>
                <a:effectLst/>
                <a:latin typeface="+mn-lt"/>
                <a:ea typeface="+mn-ea"/>
                <a:cs typeface="+mn-cs"/>
              </a:rPr>
              <a:t>Intento por medir esta distorsión adicional.</a:t>
            </a:r>
            <a:endParaRPr lang="es-AR" b="1" dirty="0"/>
          </a:p>
        </p:txBody>
      </p:sp>
      <p:sp>
        <p:nvSpPr>
          <p:cNvPr id="4" name="Slide Number Placeholder 3"/>
          <p:cNvSpPr>
            <a:spLocks noGrp="1"/>
          </p:cNvSpPr>
          <p:nvPr>
            <p:ph type="sldNum" sz="quarter" idx="5"/>
          </p:nvPr>
        </p:nvSpPr>
        <p:spPr>
          <a:xfrm>
            <a:off x="4013495" y="8571843"/>
            <a:ext cx="3071502" cy="453096"/>
          </a:xfrm>
          <a:prstGeom prst="rect">
            <a:avLst/>
          </a:prstGeom>
        </p:spPr>
        <p:txBody>
          <a:bodyPr/>
          <a:lstStyle/>
          <a:p>
            <a:fld id="{29EAE2FC-7ED5-434F-92D6-230CF815C10C}" type="slidenum">
              <a:rPr lang="es-AR" smtClean="0"/>
              <a:t>23</a:t>
            </a:fld>
            <a:endParaRPr lang="es-AR"/>
          </a:p>
        </p:txBody>
      </p:sp>
    </p:spTree>
    <p:extLst>
      <p:ext uri="{BB962C8B-B14F-4D97-AF65-F5344CB8AC3E}">
        <p14:creationId xmlns:p14="http://schemas.microsoft.com/office/powerpoint/2010/main" val="29237638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dirty="0">
                <a:solidFill>
                  <a:schemeClr val="tx1"/>
                </a:solidFill>
                <a:effectLst/>
                <a:latin typeface="+mn-lt"/>
                <a:ea typeface="+mn-ea"/>
                <a:cs typeface="+mn-cs"/>
              </a:rPr>
              <a:t>Se observa que la </a:t>
            </a:r>
            <a:r>
              <a:rPr lang="es-ES" sz="1200" b="1" kern="1200" dirty="0">
                <a:solidFill>
                  <a:schemeClr val="tx1"/>
                </a:solidFill>
                <a:effectLst/>
                <a:latin typeface="+mn-lt"/>
                <a:ea typeface="+mn-ea"/>
                <a:cs typeface="+mn-cs"/>
              </a:rPr>
              <a:t>distancia vertical </a:t>
            </a:r>
            <a:r>
              <a:rPr lang="es-ES" sz="1200" kern="1200" dirty="0">
                <a:solidFill>
                  <a:schemeClr val="tx1"/>
                </a:solidFill>
                <a:effectLst/>
                <a:latin typeface="+mn-lt"/>
                <a:ea typeface="+mn-ea"/>
                <a:cs typeface="+mn-cs"/>
              </a:rPr>
              <a:t>entre la recaudación actualizada y la efectiva </a:t>
            </a:r>
            <a:r>
              <a:rPr lang="es-ES" sz="1200" b="1" kern="1200" dirty="0">
                <a:solidFill>
                  <a:schemeClr val="tx1"/>
                </a:solidFill>
                <a:effectLst/>
                <a:latin typeface="+mn-lt"/>
                <a:ea typeface="+mn-ea"/>
                <a:cs typeface="+mn-cs"/>
              </a:rPr>
              <a:t>se ha mantenido constante </a:t>
            </a:r>
            <a:r>
              <a:rPr lang="es-ES" sz="1200" kern="1200" dirty="0">
                <a:solidFill>
                  <a:schemeClr val="tx1"/>
                </a:solidFill>
                <a:effectLst/>
                <a:latin typeface="+mn-lt"/>
                <a:ea typeface="+mn-ea"/>
                <a:cs typeface="+mn-cs"/>
              </a:rPr>
              <a:t>hasta el año 2017; y </a:t>
            </a:r>
            <a:r>
              <a:rPr lang="es-ES" sz="1200" b="1" kern="1200" dirty="0">
                <a:solidFill>
                  <a:schemeClr val="tx1"/>
                </a:solidFill>
                <a:effectLst/>
                <a:latin typeface="+mn-lt"/>
                <a:ea typeface="+mn-ea"/>
                <a:cs typeface="+mn-cs"/>
              </a:rPr>
              <a:t>se amplió en 2018</a:t>
            </a:r>
            <a:r>
              <a:rPr lang="es-ES" sz="1200" kern="1200" dirty="0">
                <a:solidFill>
                  <a:schemeClr val="tx1"/>
                </a:solidFill>
                <a:effectLst/>
                <a:latin typeface="+mn-lt"/>
                <a:ea typeface="+mn-ea"/>
                <a:cs typeface="+mn-cs"/>
              </a:rPr>
              <a:t>. A diferencia del Monotributo Impositivo que, como su nombre lo indica, se trata de un Impuesto, el </a:t>
            </a:r>
            <a:r>
              <a:rPr lang="es-ES" sz="1200" b="1" kern="1200" dirty="0">
                <a:solidFill>
                  <a:schemeClr val="tx1"/>
                </a:solidFill>
                <a:effectLst/>
                <a:latin typeface="+mn-lt"/>
                <a:ea typeface="+mn-ea"/>
                <a:cs typeface="+mn-cs"/>
              </a:rPr>
              <a:t>Monotributo Previsional </a:t>
            </a:r>
            <a:r>
              <a:rPr lang="es-ES" sz="1200" kern="1200" dirty="0">
                <a:solidFill>
                  <a:schemeClr val="tx1"/>
                </a:solidFill>
                <a:effectLst/>
                <a:latin typeface="+mn-lt"/>
                <a:ea typeface="+mn-ea"/>
                <a:cs typeface="+mn-cs"/>
              </a:rPr>
              <a:t>tiene detrás </a:t>
            </a:r>
            <a:r>
              <a:rPr lang="es-ES" sz="1200" b="1" kern="1200" dirty="0">
                <a:solidFill>
                  <a:schemeClr val="tx1"/>
                </a:solidFill>
                <a:effectLst/>
                <a:latin typeface="+mn-lt"/>
                <a:ea typeface="+mn-ea"/>
                <a:cs typeface="+mn-cs"/>
              </a:rPr>
              <a:t>la prestación de un servicio público</a:t>
            </a:r>
            <a:r>
              <a:rPr lang="es-ES" sz="1200" kern="1200" dirty="0">
                <a:solidFill>
                  <a:schemeClr val="tx1"/>
                </a:solidFill>
                <a:effectLst/>
                <a:latin typeface="+mn-lt"/>
                <a:ea typeface="+mn-ea"/>
                <a:cs typeface="+mn-cs"/>
              </a:rPr>
              <a:t>. La </a:t>
            </a:r>
            <a:r>
              <a:rPr lang="es-ES" sz="1200" b="1" kern="1200" dirty="0">
                <a:solidFill>
                  <a:schemeClr val="tx1"/>
                </a:solidFill>
                <a:effectLst/>
                <a:latin typeface="+mn-lt"/>
                <a:ea typeface="+mn-ea"/>
                <a:cs typeface="+mn-cs"/>
              </a:rPr>
              <a:t>necesidad de financiar  este servicio </a:t>
            </a:r>
            <a:r>
              <a:rPr lang="es-ES" sz="1200" kern="1200" dirty="0">
                <a:solidFill>
                  <a:schemeClr val="tx1"/>
                </a:solidFill>
                <a:effectLst/>
                <a:latin typeface="+mn-lt"/>
                <a:ea typeface="+mn-ea"/>
                <a:cs typeface="+mn-cs"/>
              </a:rPr>
              <a:t>-jubilación, servicio de salud- </a:t>
            </a:r>
            <a:r>
              <a:rPr lang="es-ES" sz="1200" b="1" kern="1200" dirty="0">
                <a:solidFill>
                  <a:schemeClr val="tx1"/>
                </a:solidFill>
                <a:effectLst/>
                <a:latin typeface="+mn-lt"/>
                <a:ea typeface="+mn-ea"/>
                <a:cs typeface="+mn-cs"/>
              </a:rPr>
              <a:t>ha obligado al fisco a ser menos generoso </a:t>
            </a:r>
            <a:r>
              <a:rPr lang="es-ES" sz="1200" kern="1200" dirty="0">
                <a:solidFill>
                  <a:schemeClr val="tx1"/>
                </a:solidFill>
                <a:effectLst/>
                <a:latin typeface="+mn-lt"/>
                <a:ea typeface="+mn-ea"/>
                <a:cs typeface="+mn-cs"/>
              </a:rPr>
              <a:t>al momento de la “no actualización”. </a:t>
            </a:r>
          </a:p>
          <a:p>
            <a:endParaRPr lang="es-ES" sz="1200"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En este caso, entonces, </a:t>
            </a:r>
            <a:r>
              <a:rPr lang="es-ES" sz="1200" b="1" kern="1200" dirty="0">
                <a:solidFill>
                  <a:schemeClr val="tx1"/>
                </a:solidFill>
                <a:effectLst/>
                <a:latin typeface="+mn-lt"/>
                <a:ea typeface="+mn-ea"/>
                <a:cs typeface="+mn-cs"/>
              </a:rPr>
              <a:t>si bien hubo distorsión </a:t>
            </a:r>
            <a:r>
              <a:rPr lang="es-ES" sz="1200" kern="1200" dirty="0">
                <a:solidFill>
                  <a:schemeClr val="tx1"/>
                </a:solidFill>
                <a:effectLst/>
                <a:latin typeface="+mn-lt"/>
                <a:ea typeface="+mn-ea"/>
                <a:cs typeface="+mn-cs"/>
              </a:rPr>
              <a:t>por menor actualización de los montos a pagar, esta se mantuvo relativamente constante a lo largo de los años, hasta 2017; pero la despareja actualización del Monotributo SIPA y del Tope de Aportes Personales de principios del año 2018 introduce, por primera vez una distorsión en el sector previsional </a:t>
            </a:r>
            <a:endParaRPr lang="es-AR" dirty="0"/>
          </a:p>
        </p:txBody>
      </p:sp>
      <p:sp>
        <p:nvSpPr>
          <p:cNvPr id="4" name="Slide Number Placeholder 3"/>
          <p:cNvSpPr>
            <a:spLocks noGrp="1"/>
          </p:cNvSpPr>
          <p:nvPr>
            <p:ph type="sldNum" sz="quarter" idx="5"/>
          </p:nvPr>
        </p:nvSpPr>
        <p:spPr>
          <a:xfrm>
            <a:off x="4013495" y="8571843"/>
            <a:ext cx="3071502" cy="453096"/>
          </a:xfrm>
          <a:prstGeom prst="rect">
            <a:avLst/>
          </a:prstGeom>
        </p:spPr>
        <p:txBody>
          <a:bodyPr/>
          <a:lstStyle/>
          <a:p>
            <a:fld id="{29EAE2FC-7ED5-434F-92D6-230CF815C10C}" type="slidenum">
              <a:rPr lang="es-AR" smtClean="0"/>
              <a:t>24</a:t>
            </a:fld>
            <a:endParaRPr lang="es-AR"/>
          </a:p>
        </p:txBody>
      </p:sp>
    </p:spTree>
    <p:extLst>
      <p:ext uri="{BB962C8B-B14F-4D97-AF65-F5344CB8AC3E}">
        <p14:creationId xmlns:p14="http://schemas.microsoft.com/office/powerpoint/2010/main" val="33248642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dirty="0">
                <a:solidFill>
                  <a:schemeClr val="tx1"/>
                </a:solidFill>
                <a:effectLst/>
                <a:latin typeface="+mn-lt"/>
                <a:ea typeface="+mn-ea"/>
                <a:cs typeface="+mn-cs"/>
              </a:rPr>
              <a:t>Otro aspecto que corresponde analizar en términos de neutralidad del sistema es </a:t>
            </a:r>
            <a:r>
              <a:rPr lang="es-ES" sz="1200" b="1" kern="1200" dirty="0">
                <a:solidFill>
                  <a:schemeClr val="tx1"/>
                </a:solidFill>
                <a:effectLst/>
                <a:latin typeface="+mn-lt"/>
                <a:ea typeface="+mn-ea"/>
                <a:cs typeface="+mn-cs"/>
              </a:rPr>
              <a:t>si efectivamente se redujo la evasión</a:t>
            </a:r>
            <a:r>
              <a:rPr lang="es-ES" sz="1200" kern="1200" dirty="0">
                <a:solidFill>
                  <a:schemeClr val="tx1"/>
                </a:solidFill>
                <a:effectLst/>
                <a:latin typeface="+mn-lt"/>
                <a:ea typeface="+mn-ea"/>
                <a:cs typeface="+mn-cs"/>
              </a:rPr>
              <a:t>: si hubiere efectivamente menor evasión </a:t>
            </a:r>
            <a:r>
              <a:rPr lang="es-ES" sz="1200" b="1" kern="1200" dirty="0">
                <a:solidFill>
                  <a:schemeClr val="tx1"/>
                </a:solidFill>
                <a:effectLst/>
                <a:latin typeface="+mn-lt"/>
                <a:ea typeface="+mn-ea"/>
                <a:cs typeface="+mn-cs"/>
              </a:rPr>
              <a:t>habría mayor equidad </a:t>
            </a:r>
            <a:r>
              <a:rPr lang="es-ES" sz="1200" kern="1200" dirty="0">
                <a:solidFill>
                  <a:schemeClr val="tx1"/>
                </a:solidFill>
                <a:effectLst/>
                <a:latin typeface="+mn-lt"/>
                <a:ea typeface="+mn-ea"/>
                <a:cs typeface="+mn-cs"/>
              </a:rPr>
              <a:t>y por ende la </a:t>
            </a:r>
            <a:r>
              <a:rPr lang="es-ES" sz="1200" b="1" kern="1200" dirty="0">
                <a:solidFill>
                  <a:schemeClr val="tx1"/>
                </a:solidFill>
                <a:effectLst/>
                <a:latin typeface="+mn-lt"/>
                <a:ea typeface="+mn-ea"/>
                <a:cs typeface="+mn-cs"/>
              </a:rPr>
              <a:t>pérdida de neutralidad compensaría, en parte, la mejora en la equidad</a:t>
            </a:r>
            <a:r>
              <a:rPr lang="es-ES" sz="1200" kern="1200" dirty="0">
                <a:solidFill>
                  <a:schemeClr val="tx1"/>
                </a:solidFill>
                <a:effectLst/>
                <a:latin typeface="+mn-lt"/>
                <a:ea typeface="+mn-ea"/>
                <a:cs typeface="+mn-cs"/>
              </a:rPr>
              <a:t>.</a:t>
            </a:r>
          </a:p>
          <a:p>
            <a:endParaRPr lang="es-ES" sz="1200" kern="1200" dirty="0">
              <a:solidFill>
                <a:schemeClr val="tx1"/>
              </a:solidFill>
              <a:effectLst/>
              <a:latin typeface="+mn-lt"/>
              <a:ea typeface="+mn-ea"/>
              <a:cs typeface="+mn-cs"/>
            </a:endParaRPr>
          </a:p>
          <a:p>
            <a:r>
              <a:rPr lang="es-ES" sz="1200" kern="1200" dirty="0">
                <a:solidFill>
                  <a:schemeClr val="tx1"/>
                </a:solidFill>
                <a:effectLst/>
                <a:latin typeface="+mn-lt"/>
                <a:ea typeface="+mn-ea"/>
                <a:cs typeface="+mn-cs"/>
              </a:rPr>
              <a:t>En el período 2002-2018, los </a:t>
            </a:r>
            <a:r>
              <a:rPr lang="es-ES" sz="1200" kern="1200" dirty="0" err="1">
                <a:solidFill>
                  <a:schemeClr val="tx1"/>
                </a:solidFill>
                <a:effectLst/>
                <a:latin typeface="+mn-lt"/>
                <a:ea typeface="+mn-ea"/>
                <a:cs typeface="+mn-cs"/>
              </a:rPr>
              <a:t>monotributistas</a:t>
            </a:r>
            <a:r>
              <a:rPr lang="es-ES" sz="1200" kern="1200" dirty="0">
                <a:solidFill>
                  <a:schemeClr val="tx1"/>
                </a:solidFill>
                <a:effectLst/>
                <a:latin typeface="+mn-lt"/>
                <a:ea typeface="+mn-ea"/>
                <a:cs typeface="+mn-cs"/>
              </a:rPr>
              <a:t> </a:t>
            </a:r>
            <a:r>
              <a:rPr lang="es-ES" sz="1200" b="1" kern="1200" dirty="0">
                <a:solidFill>
                  <a:schemeClr val="tx1"/>
                </a:solidFill>
                <a:effectLst/>
                <a:latin typeface="+mn-lt"/>
                <a:ea typeface="+mn-ea"/>
                <a:cs typeface="+mn-cs"/>
              </a:rPr>
              <a:t>estuvieron siempre concentrados en las categorías más bajas</a:t>
            </a:r>
            <a:r>
              <a:rPr lang="es-ES" sz="1200" kern="1200" dirty="0">
                <a:solidFill>
                  <a:schemeClr val="tx1"/>
                </a:solidFill>
                <a:effectLst/>
                <a:latin typeface="+mn-lt"/>
                <a:ea typeface="+mn-ea"/>
                <a:cs typeface="+mn-cs"/>
              </a:rPr>
              <a:t>. Desde el año 2010, </a:t>
            </a:r>
            <a:r>
              <a:rPr lang="es-ES" sz="1200" b="1" kern="1200" dirty="0">
                <a:solidFill>
                  <a:schemeClr val="tx1"/>
                </a:solidFill>
                <a:effectLst/>
                <a:latin typeface="+mn-lt"/>
                <a:ea typeface="+mn-ea"/>
                <a:cs typeface="+mn-cs"/>
              </a:rPr>
              <a:t>la proporción </a:t>
            </a:r>
            <a:r>
              <a:rPr lang="es-ES" sz="1200" kern="1200" dirty="0">
                <a:solidFill>
                  <a:schemeClr val="tx1"/>
                </a:solidFill>
                <a:effectLst/>
                <a:latin typeface="+mn-lt"/>
                <a:ea typeface="+mn-ea"/>
                <a:cs typeface="+mn-cs"/>
              </a:rPr>
              <a:t>de contribuyentes en categorizados </a:t>
            </a:r>
            <a:r>
              <a:rPr lang="es-ES" sz="1200" b="1" kern="1200" dirty="0">
                <a:solidFill>
                  <a:schemeClr val="tx1"/>
                </a:solidFill>
                <a:effectLst/>
                <a:latin typeface="+mn-lt"/>
                <a:ea typeface="+mn-ea"/>
                <a:cs typeface="+mn-cs"/>
              </a:rPr>
              <a:t>en la categoría más baja se ha mantenido entre un 60% y un 50%</a:t>
            </a:r>
            <a:r>
              <a:rPr lang="es-ES" sz="1200" kern="1200" dirty="0">
                <a:solidFill>
                  <a:schemeClr val="tx1"/>
                </a:solidFill>
                <a:effectLst/>
                <a:latin typeface="+mn-lt"/>
                <a:ea typeface="+mn-ea"/>
                <a:cs typeface="+mn-cs"/>
              </a:rPr>
              <a:t>, y desde el año 2015 no se ha movido del 50%. Este </a:t>
            </a:r>
            <a:r>
              <a:rPr lang="es-ES" sz="1200" b="1" kern="1200" dirty="0">
                <a:solidFill>
                  <a:schemeClr val="tx1"/>
                </a:solidFill>
                <a:effectLst/>
                <a:latin typeface="+mn-lt"/>
                <a:ea typeface="+mn-ea"/>
                <a:cs typeface="+mn-cs"/>
              </a:rPr>
              <a:t>fenómeno no se corresponde con la evolución natural de una empresa</a:t>
            </a:r>
            <a:r>
              <a:rPr lang="es-ES" sz="1200" kern="1200" dirty="0">
                <a:solidFill>
                  <a:schemeClr val="tx1"/>
                </a:solidFill>
                <a:effectLst/>
                <a:latin typeface="+mn-lt"/>
                <a:ea typeface="+mn-ea"/>
                <a:cs typeface="+mn-cs"/>
              </a:rPr>
              <a:t>, y se explica por el </a:t>
            </a:r>
            <a:r>
              <a:rPr lang="es-ES" sz="1200" b="1" kern="1200" dirty="0">
                <a:solidFill>
                  <a:schemeClr val="tx1"/>
                </a:solidFill>
                <a:effectLst/>
                <a:latin typeface="+mn-lt"/>
                <a:ea typeface="+mn-ea"/>
                <a:cs typeface="+mn-cs"/>
              </a:rPr>
              <a:t>incentivo que el régimen simplificado </a:t>
            </a:r>
            <a:r>
              <a:rPr lang="es-ES" sz="1200" kern="1200" dirty="0">
                <a:solidFill>
                  <a:schemeClr val="tx1"/>
                </a:solidFill>
                <a:effectLst/>
                <a:latin typeface="+mn-lt"/>
                <a:ea typeface="+mn-ea"/>
                <a:cs typeface="+mn-cs"/>
              </a:rPr>
              <a:t>genera para </a:t>
            </a:r>
            <a:r>
              <a:rPr lang="es-ES" sz="1200" b="1" kern="1200" dirty="0">
                <a:solidFill>
                  <a:schemeClr val="tx1"/>
                </a:solidFill>
                <a:effectLst/>
                <a:latin typeface="+mn-lt"/>
                <a:ea typeface="+mn-ea"/>
                <a:cs typeface="+mn-cs"/>
              </a:rPr>
              <a:t>permanecer en él y no evolucionar al régimen general</a:t>
            </a:r>
            <a:r>
              <a:rPr lang="es-ES" sz="1200" kern="1200" dirty="0">
                <a:solidFill>
                  <a:schemeClr val="tx1"/>
                </a:solidFill>
                <a:effectLst/>
                <a:latin typeface="+mn-lt"/>
                <a:ea typeface="+mn-ea"/>
                <a:cs typeface="+mn-cs"/>
              </a:rPr>
              <a:t>. Los contribuyentes siempre buscarán pagar menos impuestos y el sistema se los permite. </a:t>
            </a:r>
            <a:endParaRPr lang="es-AR" dirty="0"/>
          </a:p>
        </p:txBody>
      </p:sp>
      <p:sp>
        <p:nvSpPr>
          <p:cNvPr id="4" name="Slide Number Placeholder 3"/>
          <p:cNvSpPr>
            <a:spLocks noGrp="1"/>
          </p:cNvSpPr>
          <p:nvPr>
            <p:ph type="sldNum" sz="quarter" idx="5"/>
          </p:nvPr>
        </p:nvSpPr>
        <p:spPr>
          <a:xfrm>
            <a:off x="4013495" y="8571843"/>
            <a:ext cx="3071502" cy="453096"/>
          </a:xfrm>
          <a:prstGeom prst="rect">
            <a:avLst/>
          </a:prstGeom>
        </p:spPr>
        <p:txBody>
          <a:bodyPr/>
          <a:lstStyle/>
          <a:p>
            <a:fld id="{29EAE2FC-7ED5-434F-92D6-230CF815C10C}" type="slidenum">
              <a:rPr lang="es-AR" smtClean="0"/>
              <a:t>25</a:t>
            </a:fld>
            <a:endParaRPr lang="es-AR"/>
          </a:p>
        </p:txBody>
      </p:sp>
    </p:spTree>
    <p:extLst>
      <p:ext uri="{BB962C8B-B14F-4D97-AF65-F5344CB8AC3E}">
        <p14:creationId xmlns:p14="http://schemas.microsoft.com/office/powerpoint/2010/main" val="15733724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AR"/>
          </a:p>
        </p:txBody>
      </p:sp>
      <p:sp>
        <p:nvSpPr>
          <p:cNvPr id="4" name="Slide Number Placeholder 3"/>
          <p:cNvSpPr>
            <a:spLocks noGrp="1"/>
          </p:cNvSpPr>
          <p:nvPr>
            <p:ph type="sldNum" sz="quarter" idx="5"/>
          </p:nvPr>
        </p:nvSpPr>
        <p:spPr>
          <a:xfrm>
            <a:off x="4013495" y="8571843"/>
            <a:ext cx="3071502" cy="453096"/>
          </a:xfrm>
          <a:prstGeom prst="rect">
            <a:avLst/>
          </a:prstGeom>
        </p:spPr>
        <p:txBody>
          <a:bodyPr/>
          <a:lstStyle/>
          <a:p>
            <a:fld id="{29EAE2FC-7ED5-434F-92D6-230CF815C10C}" type="slidenum">
              <a:rPr lang="es-AR" smtClean="0"/>
              <a:t>26</a:t>
            </a:fld>
            <a:endParaRPr lang="es-AR"/>
          </a:p>
        </p:txBody>
      </p:sp>
    </p:spTree>
    <p:extLst>
      <p:ext uri="{BB962C8B-B14F-4D97-AF65-F5344CB8AC3E}">
        <p14:creationId xmlns:p14="http://schemas.microsoft.com/office/powerpoint/2010/main" val="3868554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10"/>
          </p:nvPr>
        </p:nvSpPr>
        <p:spPr>
          <a:xfrm>
            <a:off x="4013495" y="8571843"/>
            <a:ext cx="3071502" cy="453096"/>
          </a:xfrm>
          <a:prstGeom prst="rect">
            <a:avLst/>
          </a:prstGeom>
        </p:spPr>
        <p:txBody>
          <a:bodyPr/>
          <a:lstStyle/>
          <a:p>
            <a:fld id="{29EAE2FC-7ED5-434F-92D6-230CF815C10C}" type="slidenum">
              <a:rPr lang="es-AR" smtClean="0"/>
              <a:t>3</a:t>
            </a:fld>
            <a:endParaRPr lang="es-AR"/>
          </a:p>
        </p:txBody>
      </p:sp>
    </p:spTree>
    <p:extLst>
      <p:ext uri="{BB962C8B-B14F-4D97-AF65-F5344CB8AC3E}">
        <p14:creationId xmlns:p14="http://schemas.microsoft.com/office/powerpoint/2010/main" val="3035987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baseline="0" dirty="0">
                <a:solidFill>
                  <a:schemeClr val="tx1"/>
                </a:solidFill>
                <a:effectLst/>
                <a:latin typeface="+mn-lt"/>
                <a:ea typeface="+mn-ea"/>
                <a:cs typeface="+mn-cs"/>
              </a:rPr>
              <a:t>La fiscalidad de las MIPYMES ha sido materia de </a:t>
            </a:r>
            <a:r>
              <a:rPr lang="es-ES" sz="1200" b="1" kern="1200" baseline="0" dirty="0">
                <a:solidFill>
                  <a:schemeClr val="tx1"/>
                </a:solidFill>
                <a:effectLst/>
                <a:latin typeface="+mn-lt"/>
                <a:ea typeface="+mn-ea"/>
                <a:cs typeface="+mn-cs"/>
              </a:rPr>
              <a:t>preocupación </a:t>
            </a:r>
            <a:r>
              <a:rPr lang="es-ES" sz="1200" kern="1200" baseline="0" dirty="0">
                <a:solidFill>
                  <a:schemeClr val="tx1"/>
                </a:solidFill>
                <a:effectLst/>
                <a:latin typeface="+mn-lt"/>
                <a:ea typeface="+mn-ea"/>
                <a:cs typeface="+mn-cs"/>
              </a:rPr>
              <a:t>constante en los Estados debido a que, en promedio, representan alrededor del </a:t>
            </a:r>
            <a:r>
              <a:rPr lang="es-ES" sz="1200" b="1" kern="1200" baseline="0" dirty="0">
                <a:solidFill>
                  <a:schemeClr val="tx1"/>
                </a:solidFill>
                <a:effectLst/>
                <a:latin typeface="+mn-lt"/>
                <a:ea typeface="+mn-ea"/>
                <a:cs typeface="+mn-cs"/>
              </a:rPr>
              <a:t>99% </a:t>
            </a:r>
            <a:r>
              <a:rPr lang="es-ES" sz="1200" kern="1200" baseline="0" dirty="0">
                <a:solidFill>
                  <a:schemeClr val="tx1"/>
                </a:solidFill>
                <a:effectLst/>
                <a:latin typeface="+mn-lt"/>
                <a:ea typeface="+mn-ea"/>
                <a:cs typeface="+mn-cs"/>
              </a:rPr>
              <a:t>de las firmas registradas tanto en los países de la Unión Europea como los de Latinoamérica. Semejante masa de contribuyentes posee </a:t>
            </a:r>
            <a:r>
              <a:rPr lang="es-ES" sz="1200" b="1" kern="1200" baseline="0" dirty="0">
                <a:solidFill>
                  <a:schemeClr val="tx1"/>
                </a:solidFill>
                <a:effectLst/>
                <a:latin typeface="+mn-lt"/>
                <a:ea typeface="+mn-ea"/>
                <a:cs typeface="+mn-cs"/>
              </a:rPr>
              <a:t>características diferenciadas </a:t>
            </a:r>
            <a:r>
              <a:rPr lang="es-ES" sz="1200" kern="1200" baseline="0" dirty="0">
                <a:solidFill>
                  <a:schemeClr val="tx1"/>
                </a:solidFill>
                <a:effectLst/>
                <a:latin typeface="+mn-lt"/>
                <a:ea typeface="+mn-ea"/>
                <a:cs typeface="+mn-cs"/>
              </a:rPr>
              <a:t>muy marcadas que las </a:t>
            </a:r>
            <a:r>
              <a:rPr lang="es-ES" sz="1200" b="1" kern="1200" baseline="0" dirty="0">
                <a:solidFill>
                  <a:schemeClr val="tx1"/>
                </a:solidFill>
                <a:effectLst/>
                <a:latin typeface="+mn-lt"/>
                <a:ea typeface="+mn-ea"/>
                <a:cs typeface="+mn-cs"/>
              </a:rPr>
              <a:t>condicionan</a:t>
            </a:r>
            <a:r>
              <a:rPr lang="es-ES" sz="1200" kern="1200" baseline="0" dirty="0">
                <a:solidFill>
                  <a:schemeClr val="tx1"/>
                </a:solidFill>
                <a:effectLst/>
                <a:latin typeface="+mn-lt"/>
                <a:ea typeface="+mn-ea"/>
                <a:cs typeface="+mn-cs"/>
              </a:rPr>
              <a:t> y las colocan en un pie de </a:t>
            </a:r>
            <a:r>
              <a:rPr lang="es-ES" sz="1200" b="1" kern="1200" baseline="0" dirty="0">
                <a:solidFill>
                  <a:schemeClr val="tx1"/>
                </a:solidFill>
                <a:effectLst/>
                <a:latin typeface="+mn-lt"/>
                <a:ea typeface="+mn-ea"/>
                <a:cs typeface="+mn-cs"/>
              </a:rPr>
              <a:t>desigualdad</a:t>
            </a:r>
            <a:r>
              <a:rPr lang="es-ES" sz="1200" kern="1200" baseline="0" dirty="0">
                <a:solidFill>
                  <a:schemeClr val="tx1"/>
                </a:solidFill>
                <a:effectLst/>
                <a:latin typeface="+mn-lt"/>
                <a:ea typeface="+mn-ea"/>
                <a:cs typeface="+mn-cs"/>
              </a:rPr>
              <a:t>, en lo que a materia de tributación se refiere, respecto de las empresas de mayor tamaño. Esto ha llevado a </a:t>
            </a:r>
            <a:r>
              <a:rPr lang="es-ES" sz="1200" b="1" kern="1200" baseline="0" dirty="0">
                <a:solidFill>
                  <a:schemeClr val="tx1"/>
                </a:solidFill>
                <a:effectLst/>
                <a:latin typeface="+mn-lt"/>
                <a:ea typeface="+mn-ea"/>
                <a:cs typeface="+mn-cs"/>
              </a:rPr>
              <a:t>numerosos ensayos </a:t>
            </a:r>
            <a:r>
              <a:rPr lang="es-ES" sz="1200" kern="1200" baseline="0" dirty="0">
                <a:solidFill>
                  <a:schemeClr val="tx1"/>
                </a:solidFill>
                <a:effectLst/>
                <a:latin typeface="+mn-lt"/>
                <a:ea typeface="+mn-ea"/>
                <a:cs typeface="+mn-cs"/>
              </a:rPr>
              <a:t>en el mundo, procurando no sólo </a:t>
            </a:r>
            <a:r>
              <a:rPr lang="es-ES" sz="1200" b="1" kern="1200" baseline="0" dirty="0">
                <a:solidFill>
                  <a:schemeClr val="tx1"/>
                </a:solidFill>
                <a:effectLst/>
                <a:latin typeface="+mn-lt"/>
                <a:ea typeface="+mn-ea"/>
                <a:cs typeface="+mn-cs"/>
              </a:rPr>
              <a:t>gravar </a:t>
            </a:r>
            <a:r>
              <a:rPr lang="es-ES" sz="1200" kern="1200" baseline="0" dirty="0">
                <a:solidFill>
                  <a:schemeClr val="tx1"/>
                </a:solidFill>
                <a:effectLst/>
                <a:latin typeface="+mn-lt"/>
                <a:ea typeface="+mn-ea"/>
                <a:cs typeface="+mn-cs"/>
              </a:rPr>
              <a:t>tales rentas sino incorporar ciertas facilidades de modo de </a:t>
            </a:r>
            <a:r>
              <a:rPr lang="es-ES" sz="1200" b="1" kern="1200" baseline="0" dirty="0">
                <a:solidFill>
                  <a:schemeClr val="tx1"/>
                </a:solidFill>
                <a:effectLst/>
                <a:latin typeface="+mn-lt"/>
                <a:ea typeface="+mn-ea"/>
                <a:cs typeface="+mn-cs"/>
              </a:rPr>
              <a:t>introducir equidad horizontal</a:t>
            </a:r>
            <a:r>
              <a:rPr lang="es-ES" sz="1200" kern="1200" baseline="0" dirty="0">
                <a:solidFill>
                  <a:schemeClr val="tx1"/>
                </a:solidFill>
                <a:effectLst/>
                <a:latin typeface="+mn-lt"/>
                <a:ea typeface="+mn-ea"/>
                <a:cs typeface="+mn-cs"/>
              </a:rPr>
              <a:t>. Y, dada la </a:t>
            </a:r>
            <a:r>
              <a:rPr lang="es-ES" sz="1200" b="1" kern="1200" baseline="0" dirty="0">
                <a:solidFill>
                  <a:schemeClr val="tx1"/>
                </a:solidFill>
                <a:effectLst/>
                <a:latin typeface="+mn-lt"/>
                <a:ea typeface="+mn-ea"/>
                <a:cs typeface="+mn-cs"/>
              </a:rPr>
              <a:t>especificidad</a:t>
            </a:r>
            <a:r>
              <a:rPr lang="es-ES" sz="1200" kern="1200" baseline="0" dirty="0">
                <a:solidFill>
                  <a:schemeClr val="tx1"/>
                </a:solidFill>
                <a:effectLst/>
                <a:latin typeface="+mn-lt"/>
                <a:ea typeface="+mn-ea"/>
                <a:cs typeface="+mn-cs"/>
              </a:rPr>
              <a:t> de este grupo, se generalizó el establecimiento de </a:t>
            </a:r>
            <a:r>
              <a:rPr lang="es-ES" sz="1200" b="1" kern="1200" baseline="0" dirty="0">
                <a:solidFill>
                  <a:schemeClr val="tx1"/>
                </a:solidFill>
                <a:effectLst/>
                <a:latin typeface="+mn-lt"/>
                <a:ea typeface="+mn-ea"/>
                <a:cs typeface="+mn-cs"/>
              </a:rPr>
              <a:t>regímenes especiales </a:t>
            </a:r>
            <a:r>
              <a:rPr lang="es-ES" sz="1200" kern="1200" baseline="0" dirty="0">
                <a:solidFill>
                  <a:schemeClr val="tx1"/>
                </a:solidFill>
                <a:effectLst/>
                <a:latin typeface="+mn-lt"/>
                <a:ea typeface="+mn-ea"/>
                <a:cs typeface="+mn-cs"/>
              </a:rPr>
              <a:t>de tributación, tanto en Europa como en América, </a:t>
            </a:r>
            <a:r>
              <a:rPr lang="es-ES" sz="1200" b="1" kern="1200" baseline="0" dirty="0">
                <a:solidFill>
                  <a:schemeClr val="tx1"/>
                </a:solidFill>
                <a:effectLst>
                  <a:outerShdw blurRad="38100" dist="38100" dir="2700000" algn="tl">
                    <a:srgbClr val="000000">
                      <a:alpha val="43137"/>
                    </a:srgbClr>
                  </a:outerShdw>
                </a:effectLst>
                <a:latin typeface="+mn-lt"/>
                <a:ea typeface="+mn-ea"/>
                <a:cs typeface="+mn-cs"/>
              </a:rPr>
              <a:t>pero con características bien distintas.</a:t>
            </a:r>
            <a:endParaRPr lang="es-AR" sz="1200" b="1" kern="1200" baseline="0" dirty="0">
              <a:solidFill>
                <a:schemeClr val="tx1"/>
              </a:solidFill>
              <a:effectLst>
                <a:outerShdw blurRad="38100" dist="38100" dir="2700000" algn="tl">
                  <a:srgbClr val="000000">
                    <a:alpha val="43137"/>
                  </a:srgbClr>
                </a:outerShdw>
              </a:effectLst>
              <a:latin typeface="+mn-lt"/>
              <a:ea typeface="+mn-ea"/>
              <a:cs typeface="+mn-cs"/>
            </a:endParaRPr>
          </a:p>
        </p:txBody>
      </p:sp>
      <p:sp>
        <p:nvSpPr>
          <p:cNvPr id="4" name="Marcador de número de diapositiva 3"/>
          <p:cNvSpPr>
            <a:spLocks noGrp="1"/>
          </p:cNvSpPr>
          <p:nvPr>
            <p:ph type="sldNum" sz="quarter" idx="10"/>
          </p:nvPr>
        </p:nvSpPr>
        <p:spPr>
          <a:xfrm>
            <a:off x="4013495" y="8571843"/>
            <a:ext cx="3071502" cy="453096"/>
          </a:xfrm>
          <a:prstGeom prst="rect">
            <a:avLst/>
          </a:prstGeom>
        </p:spPr>
        <p:txBody>
          <a:bodyPr/>
          <a:lstStyle/>
          <a:p>
            <a:fld id="{29EAE2FC-7ED5-434F-92D6-230CF815C10C}" type="slidenum">
              <a:rPr lang="es-AR" smtClean="0"/>
              <a:t>4</a:t>
            </a:fld>
            <a:endParaRPr lang="es-AR"/>
          </a:p>
        </p:txBody>
      </p:sp>
    </p:spTree>
    <p:extLst>
      <p:ext uri="{BB962C8B-B14F-4D97-AF65-F5344CB8AC3E}">
        <p14:creationId xmlns:p14="http://schemas.microsoft.com/office/powerpoint/2010/main" val="16855864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1200" kern="1200" dirty="0">
                <a:solidFill>
                  <a:schemeClr val="tx1"/>
                </a:solidFill>
                <a:effectLst/>
                <a:latin typeface="+mn-lt"/>
                <a:ea typeface="+mn-ea"/>
                <a:cs typeface="+mn-cs"/>
              </a:rPr>
              <a:t>Sin embargo, ya desde sus comienzos, estos regímenes especiales tuvieron </a:t>
            </a:r>
            <a:r>
              <a:rPr lang="es-ES" sz="1200" b="1" kern="1200" dirty="0">
                <a:solidFill>
                  <a:schemeClr val="tx1"/>
                </a:solidFill>
                <a:effectLst/>
                <a:latin typeface="+mn-lt"/>
                <a:ea typeface="+mn-ea"/>
                <a:cs typeface="+mn-cs"/>
              </a:rPr>
              <a:t>características bien distintas </a:t>
            </a:r>
            <a:r>
              <a:rPr lang="es-ES" sz="1200" kern="1200" dirty="0">
                <a:solidFill>
                  <a:schemeClr val="tx1"/>
                </a:solidFill>
                <a:effectLst/>
                <a:latin typeface="+mn-lt"/>
                <a:ea typeface="+mn-ea"/>
                <a:cs typeface="+mn-cs"/>
              </a:rPr>
              <a:t>en ambos lados del Atlántico, fundamentalmente porque los países de América Latina </a:t>
            </a:r>
            <a:r>
              <a:rPr lang="es-ES" sz="1200" b="1" kern="1200" dirty="0">
                <a:solidFill>
                  <a:schemeClr val="tx1"/>
                </a:solidFill>
                <a:effectLst/>
                <a:latin typeface="+mn-lt"/>
                <a:ea typeface="+mn-ea"/>
                <a:cs typeface="+mn-cs"/>
              </a:rPr>
              <a:t>conocían poco de sus propias MIPYMES</a:t>
            </a:r>
            <a:r>
              <a:rPr lang="es-ES" sz="1200" kern="1200" dirty="0">
                <a:solidFill>
                  <a:schemeClr val="tx1"/>
                </a:solidFill>
                <a:effectLst/>
                <a:latin typeface="+mn-lt"/>
                <a:ea typeface="+mn-ea"/>
                <a:cs typeface="+mn-cs"/>
              </a:rPr>
              <a:t>; </a:t>
            </a:r>
            <a:r>
              <a:rPr lang="es-ES" sz="1200" b="1" kern="1200" dirty="0">
                <a:solidFill>
                  <a:schemeClr val="tx1"/>
                </a:solidFill>
                <a:effectLst/>
                <a:latin typeface="+mn-lt"/>
                <a:ea typeface="+mn-ea"/>
                <a:cs typeface="+mn-cs"/>
              </a:rPr>
              <a:t>no existían registros </a:t>
            </a:r>
            <a:r>
              <a:rPr lang="es-ES" sz="1200" kern="1200" dirty="0">
                <a:solidFill>
                  <a:schemeClr val="tx1"/>
                </a:solidFill>
                <a:effectLst/>
                <a:latin typeface="+mn-lt"/>
                <a:ea typeface="+mn-ea"/>
                <a:cs typeface="+mn-cs"/>
              </a:rPr>
              <a:t>adecuados y, si existían, estos estaban </a:t>
            </a:r>
            <a:r>
              <a:rPr lang="es-ES" sz="1200" b="1" kern="1200" dirty="0">
                <a:solidFill>
                  <a:schemeClr val="tx1"/>
                </a:solidFill>
                <a:effectLst/>
                <a:latin typeface="+mn-lt"/>
                <a:ea typeface="+mn-ea"/>
                <a:cs typeface="+mn-cs"/>
              </a:rPr>
              <a:t>desactualizados</a:t>
            </a:r>
            <a:r>
              <a:rPr lang="es-ES" sz="1200" kern="1200" dirty="0">
                <a:solidFill>
                  <a:schemeClr val="tx1"/>
                </a:solidFill>
                <a:effectLst/>
                <a:latin typeface="+mn-lt"/>
                <a:ea typeface="+mn-ea"/>
                <a:cs typeface="+mn-cs"/>
              </a:rPr>
              <a:t>. Entonces, mientras en Europa se buscaba gravarlas con </a:t>
            </a:r>
            <a:r>
              <a:rPr lang="es-ES" sz="1200" b="1" kern="1200" dirty="0">
                <a:solidFill>
                  <a:schemeClr val="tx1"/>
                </a:solidFill>
                <a:effectLst/>
                <a:latin typeface="+mn-lt"/>
                <a:ea typeface="+mn-ea"/>
                <a:cs typeface="+mn-cs"/>
              </a:rPr>
              <a:t>la tasa más óptima</a:t>
            </a:r>
            <a:r>
              <a:rPr lang="es-ES" sz="1200" kern="1200" dirty="0">
                <a:solidFill>
                  <a:schemeClr val="tx1"/>
                </a:solidFill>
                <a:effectLst/>
                <a:latin typeface="+mn-lt"/>
                <a:ea typeface="+mn-ea"/>
                <a:cs typeface="+mn-cs"/>
              </a:rPr>
              <a:t>, en Latinoamérica, con </a:t>
            </a:r>
            <a:r>
              <a:rPr lang="es-ES" sz="1200" b="1" kern="1200" dirty="0">
                <a:solidFill>
                  <a:schemeClr val="tx1"/>
                </a:solidFill>
                <a:effectLst/>
                <a:latin typeface="+mn-lt"/>
                <a:ea typeface="+mn-ea"/>
                <a:cs typeface="+mn-cs"/>
              </a:rPr>
              <a:t>elevados índices de informalidad</a:t>
            </a:r>
            <a:r>
              <a:rPr lang="es-ES" sz="1200" kern="1200" dirty="0">
                <a:solidFill>
                  <a:schemeClr val="tx1"/>
                </a:solidFill>
                <a:effectLst/>
                <a:latin typeface="+mn-lt"/>
                <a:ea typeface="+mn-ea"/>
                <a:cs typeface="+mn-cs"/>
              </a:rPr>
              <a:t>, se pretendía, antes que nada, </a:t>
            </a:r>
            <a:r>
              <a:rPr lang="es-ES" sz="1200" b="1" kern="1200" dirty="0">
                <a:solidFill>
                  <a:schemeClr val="tx1"/>
                </a:solidFill>
                <a:effectLst/>
                <a:latin typeface="+mn-lt"/>
                <a:ea typeface="+mn-ea"/>
                <a:cs typeface="+mn-cs"/>
              </a:rPr>
              <a:t>volcarlos a la formalidad</a:t>
            </a:r>
            <a:r>
              <a:rPr lang="es-ES" sz="1200" kern="1200" dirty="0">
                <a:solidFill>
                  <a:schemeClr val="tx1"/>
                </a:solidFill>
                <a:effectLst/>
                <a:latin typeface="+mn-lt"/>
                <a:ea typeface="+mn-ea"/>
                <a:cs typeface="+mn-cs"/>
              </a:rPr>
              <a:t>. Y claramente este </a:t>
            </a:r>
            <a:r>
              <a:rPr lang="es-ES" sz="1200" b="1" kern="1200" dirty="0">
                <a:solidFill>
                  <a:schemeClr val="tx1"/>
                </a:solidFill>
                <a:effectLst/>
                <a:latin typeface="+mn-lt"/>
                <a:ea typeface="+mn-ea"/>
                <a:cs typeface="+mn-cs"/>
              </a:rPr>
              <a:t>objetivo se contraponía </a:t>
            </a:r>
            <a:r>
              <a:rPr lang="es-ES" sz="1200" kern="1200" dirty="0">
                <a:solidFill>
                  <a:schemeClr val="tx1"/>
                </a:solidFill>
                <a:effectLst/>
                <a:latin typeface="+mn-lt"/>
                <a:ea typeface="+mn-ea"/>
                <a:cs typeface="+mn-cs"/>
              </a:rPr>
              <a:t>con la imposición económicamente óptima</a:t>
            </a:r>
            <a:endParaRPr lang="es-AR" dirty="0"/>
          </a:p>
        </p:txBody>
      </p:sp>
      <p:sp>
        <p:nvSpPr>
          <p:cNvPr id="4" name="Marcador de número de diapositiva 3"/>
          <p:cNvSpPr>
            <a:spLocks noGrp="1"/>
          </p:cNvSpPr>
          <p:nvPr>
            <p:ph type="sldNum" sz="quarter" idx="10"/>
          </p:nvPr>
        </p:nvSpPr>
        <p:spPr>
          <a:xfrm>
            <a:off x="4013495" y="8571843"/>
            <a:ext cx="3071502" cy="453096"/>
          </a:xfrm>
          <a:prstGeom prst="rect">
            <a:avLst/>
          </a:prstGeom>
        </p:spPr>
        <p:txBody>
          <a:bodyPr/>
          <a:lstStyle/>
          <a:p>
            <a:fld id="{29EAE2FC-7ED5-434F-92D6-230CF815C10C}" type="slidenum">
              <a:rPr lang="es-AR" smtClean="0"/>
              <a:t>5</a:t>
            </a:fld>
            <a:endParaRPr lang="es-AR"/>
          </a:p>
        </p:txBody>
      </p:sp>
    </p:spTree>
    <p:extLst>
      <p:ext uri="{BB962C8B-B14F-4D97-AF65-F5344CB8AC3E}">
        <p14:creationId xmlns:p14="http://schemas.microsoft.com/office/powerpoint/2010/main" val="23030387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10"/>
          </p:nvPr>
        </p:nvSpPr>
        <p:spPr>
          <a:xfrm>
            <a:off x="4013495" y="8571843"/>
            <a:ext cx="3071502" cy="453096"/>
          </a:xfrm>
          <a:prstGeom prst="rect">
            <a:avLst/>
          </a:prstGeom>
        </p:spPr>
        <p:txBody>
          <a:bodyPr/>
          <a:lstStyle/>
          <a:p>
            <a:fld id="{29EAE2FC-7ED5-434F-92D6-230CF815C10C}" type="slidenum">
              <a:rPr lang="es-AR" smtClean="0"/>
              <a:t>6</a:t>
            </a:fld>
            <a:endParaRPr lang="es-AR"/>
          </a:p>
        </p:txBody>
      </p:sp>
    </p:spTree>
    <p:extLst>
      <p:ext uri="{BB962C8B-B14F-4D97-AF65-F5344CB8AC3E}">
        <p14:creationId xmlns:p14="http://schemas.microsoft.com/office/powerpoint/2010/main" val="219302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10"/>
          </p:nvPr>
        </p:nvSpPr>
        <p:spPr>
          <a:xfrm>
            <a:off x="4013495" y="8571843"/>
            <a:ext cx="3071502" cy="453096"/>
          </a:xfrm>
          <a:prstGeom prst="rect">
            <a:avLst/>
          </a:prstGeom>
        </p:spPr>
        <p:txBody>
          <a:bodyPr/>
          <a:lstStyle/>
          <a:p>
            <a:fld id="{29EAE2FC-7ED5-434F-92D6-230CF815C10C}" type="slidenum">
              <a:rPr lang="es-AR" smtClean="0"/>
              <a:t>7</a:t>
            </a:fld>
            <a:endParaRPr lang="es-AR"/>
          </a:p>
        </p:txBody>
      </p:sp>
    </p:spTree>
    <p:extLst>
      <p:ext uri="{BB962C8B-B14F-4D97-AF65-F5344CB8AC3E}">
        <p14:creationId xmlns:p14="http://schemas.microsoft.com/office/powerpoint/2010/main" val="2408788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AR"/>
          </a:p>
        </p:txBody>
      </p:sp>
      <p:sp>
        <p:nvSpPr>
          <p:cNvPr id="4" name="Slide Number Placeholder 3"/>
          <p:cNvSpPr>
            <a:spLocks noGrp="1"/>
          </p:cNvSpPr>
          <p:nvPr>
            <p:ph type="sldNum" sz="quarter" idx="5"/>
          </p:nvPr>
        </p:nvSpPr>
        <p:spPr>
          <a:xfrm>
            <a:off x="4013495" y="8571843"/>
            <a:ext cx="3071502" cy="453096"/>
          </a:xfrm>
          <a:prstGeom prst="rect">
            <a:avLst/>
          </a:prstGeom>
        </p:spPr>
        <p:txBody>
          <a:bodyPr/>
          <a:lstStyle/>
          <a:p>
            <a:fld id="{29EAE2FC-7ED5-434F-92D6-230CF815C10C}" type="slidenum">
              <a:rPr lang="es-AR" smtClean="0"/>
              <a:t>8</a:t>
            </a:fld>
            <a:endParaRPr lang="es-AR"/>
          </a:p>
        </p:txBody>
      </p:sp>
    </p:spTree>
    <p:extLst>
      <p:ext uri="{BB962C8B-B14F-4D97-AF65-F5344CB8AC3E}">
        <p14:creationId xmlns:p14="http://schemas.microsoft.com/office/powerpoint/2010/main" val="29869636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dirty="0"/>
          </a:p>
        </p:txBody>
      </p:sp>
      <p:sp>
        <p:nvSpPr>
          <p:cNvPr id="4" name="Marcador de número de diapositiva 3"/>
          <p:cNvSpPr>
            <a:spLocks noGrp="1"/>
          </p:cNvSpPr>
          <p:nvPr>
            <p:ph type="sldNum" sz="quarter" idx="10"/>
          </p:nvPr>
        </p:nvSpPr>
        <p:spPr>
          <a:xfrm>
            <a:off x="4013495" y="8571843"/>
            <a:ext cx="3071502" cy="453096"/>
          </a:xfrm>
          <a:prstGeom prst="rect">
            <a:avLst/>
          </a:prstGeom>
        </p:spPr>
        <p:txBody>
          <a:bodyPr/>
          <a:lstStyle/>
          <a:p>
            <a:fld id="{29EAE2FC-7ED5-434F-92D6-230CF815C10C}" type="slidenum">
              <a:rPr lang="es-AR" smtClean="0"/>
              <a:t>9</a:t>
            </a:fld>
            <a:endParaRPr lang="es-AR"/>
          </a:p>
        </p:txBody>
      </p:sp>
    </p:spTree>
    <p:extLst>
      <p:ext uri="{BB962C8B-B14F-4D97-AF65-F5344CB8AC3E}">
        <p14:creationId xmlns:p14="http://schemas.microsoft.com/office/powerpoint/2010/main" val="12820706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62CEF3B-A037-46D0-B02C-1428F07E9383}" type="datetimeFigureOut">
              <a:rPr lang="en-US" dirty="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E482DC-2269-4F26-9D2A-7E44B1A4CD8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96DFF08F-DC6B-4601-B491-B0F83F6DD2DA}" type="datetimeFigureOut">
              <a:rPr lang="en-US" dirty="0"/>
              <a:t>9/3/2019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1097280" y="2582335"/>
            <a:ext cx="4937760" cy="328676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217920" y="2582334"/>
            <a:ext cx="4937760" cy="328676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9/3/2019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9/3/2019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dirty="0"/>
              <a:pPr/>
              <a:t>9/3/2019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6DFF08F-DC6B-4601-B491-B0F83F6DD2DA}" type="datetimeFigureOut">
              <a:rPr lang="en-US" dirty="0"/>
              <a:pPr/>
              <a:t>9/3/2019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96DFF08F-DC6B-4601-B491-B0F83F6DD2DA}" type="datetimeFigureOut">
              <a:rPr lang="en-US" dirty="0"/>
              <a:t>9/3/2019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
              <a:schemeClr val="accent1">
                <a:lumMod val="5000"/>
                <a:lumOff val="95000"/>
              </a:schemeClr>
            </a:gs>
            <a:gs pos="26000">
              <a:schemeClr val="accent1">
                <a:lumMod val="45000"/>
                <a:lumOff val="55000"/>
              </a:schemeClr>
            </a:gs>
            <a:gs pos="80000">
              <a:schemeClr val="accent1">
                <a:lumMod val="45000"/>
                <a:lumOff val="55000"/>
              </a:schemeClr>
            </a:gs>
            <a:gs pos="12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dirty="0"/>
              <a:pPr/>
              <a:t>9/3/2019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0.emf"/></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1.emf"/></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5.sv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6.emf"/><Relationship Id="rId5" Type="http://schemas.openxmlformats.org/officeDocument/2006/relationships/image" Target="../media/image3.png"/><Relationship Id="rId4" Type="http://schemas.openxmlformats.org/officeDocument/2006/relationships/image" Target="../media/image5.sv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0" y="-4719"/>
            <a:ext cx="12187822" cy="615553"/>
          </a:xfrm>
          <a:prstGeom prst="rect">
            <a:avLst/>
          </a:prstGeom>
          <a:gradFill flip="none" rotWithShape="1">
            <a:gsLst>
              <a:gs pos="1000">
                <a:schemeClr val="accent1">
                  <a:lumMod val="5000"/>
                  <a:lumOff val="95000"/>
                </a:schemeClr>
              </a:gs>
              <a:gs pos="0">
                <a:schemeClr val="accent1">
                  <a:lumMod val="45000"/>
                  <a:lumOff val="55000"/>
                </a:schemeClr>
              </a:gs>
              <a:gs pos="100000">
                <a:schemeClr val="accent1">
                  <a:lumMod val="45000"/>
                  <a:lumOff val="55000"/>
                </a:schemeClr>
              </a:gs>
              <a:gs pos="91000">
                <a:schemeClr val="accent1">
                  <a:lumMod val="30000"/>
                  <a:lumOff val="70000"/>
                </a:schemeClr>
              </a:gs>
            </a:gsLst>
            <a:lin ang="5400000" scaled="1"/>
            <a:tileRect/>
          </a:gradFill>
        </p:spPr>
        <p:txBody>
          <a:bodyPr wrap="square" rtlCol="0" anchor="t" anchorCtr="0">
            <a:spAutoFit/>
          </a:bodyPr>
          <a:lstStyle/>
          <a:p>
            <a:pPr algn="ctr"/>
            <a:endParaRPr lang="es-ES" sz="800" b="1" dirty="0">
              <a:solidFill>
                <a:schemeClr val="accent2">
                  <a:lumMod val="50000"/>
                </a:schemeClr>
              </a:solidFill>
              <a:latin typeface="Antique Olive Roman" panose="020B0603020204030204" pitchFamily="34" charset="0"/>
            </a:endParaRPr>
          </a:p>
          <a:p>
            <a:pPr algn="ctr"/>
            <a:r>
              <a:rPr lang="es-MX" sz="2000" dirty="0">
                <a:solidFill>
                  <a:schemeClr val="accent2">
                    <a:lumMod val="50000"/>
                  </a:schemeClr>
                </a:solidFill>
                <a:latin typeface="Arial" panose="020B0604020202020204" pitchFamily="34" charset="0"/>
                <a:cs typeface="Arial" panose="020B0604020202020204" pitchFamily="34" charset="0"/>
              </a:rPr>
              <a:t>                                                     </a:t>
            </a:r>
            <a:r>
              <a:rPr lang="es-MX" sz="2000" dirty="0">
                <a:solidFill>
                  <a:schemeClr val="accent2">
                    <a:lumMod val="75000"/>
                  </a:schemeClr>
                </a:solidFill>
                <a:latin typeface="Arial" panose="020B0604020202020204" pitchFamily="34" charset="0"/>
                <a:cs typeface="Arial" panose="020B0604020202020204" pitchFamily="34" charset="0"/>
              </a:rPr>
              <a:t>21° SIMPOSIO SOBRE LEGISLACIÓN TRIBUTARIA ARGENTINA</a:t>
            </a:r>
          </a:p>
          <a:p>
            <a:pPr algn="ctr"/>
            <a:endParaRPr lang="es-AR" sz="600" b="1" dirty="0">
              <a:solidFill>
                <a:schemeClr val="accent2">
                  <a:lumMod val="50000"/>
                </a:schemeClr>
              </a:solidFill>
              <a:latin typeface="Antique Olive Roman" panose="020B0603020204030204" pitchFamily="34" charset="0"/>
            </a:endParaRPr>
          </a:p>
        </p:txBody>
      </p:sp>
      <p:sp>
        <p:nvSpPr>
          <p:cNvPr id="2" name="Título 1"/>
          <p:cNvSpPr>
            <a:spLocks noGrp="1"/>
          </p:cNvSpPr>
          <p:nvPr>
            <p:ph type="ctrTitle"/>
          </p:nvPr>
        </p:nvSpPr>
        <p:spPr>
          <a:xfrm>
            <a:off x="1100051" y="1891614"/>
            <a:ext cx="10058400" cy="1932641"/>
          </a:xfrm>
        </p:spPr>
        <p:txBody>
          <a:bodyPr anchor="b" anchorCtr="0">
            <a:normAutofit fontScale="90000"/>
          </a:bodyPr>
          <a:lstStyle/>
          <a:p>
            <a:pPr algn="ctr">
              <a:lnSpc>
                <a:spcPct val="100000"/>
              </a:lnSpc>
            </a:pPr>
            <a:r>
              <a:rPr lang="es-MX" sz="5400" dirty="0">
                <a:effectLst>
                  <a:outerShdw blurRad="38100" dist="38100" dir="2700000" algn="tl">
                    <a:srgbClr val="000000">
                      <a:alpha val="43137"/>
                    </a:srgbClr>
                  </a:outerShdw>
                </a:effectLst>
              </a:rPr>
              <a:t>Análisis comparativo de los Regímenes Especiales de Tributación para MIPYMES</a:t>
            </a:r>
            <a:endParaRPr lang="es-AR" sz="8800" dirty="0">
              <a:effectLst>
                <a:outerShdw blurRad="38100" dist="38100" dir="2700000" algn="tl">
                  <a:srgbClr val="000000">
                    <a:alpha val="43137"/>
                  </a:srgbClr>
                </a:outerShdw>
              </a:effectLst>
            </a:endParaRPr>
          </a:p>
        </p:txBody>
      </p:sp>
      <p:sp>
        <p:nvSpPr>
          <p:cNvPr id="3" name="Subtítulo 2"/>
          <p:cNvSpPr>
            <a:spLocks noGrp="1"/>
          </p:cNvSpPr>
          <p:nvPr>
            <p:ph type="subTitle" idx="1"/>
          </p:nvPr>
        </p:nvSpPr>
        <p:spPr>
          <a:xfrm>
            <a:off x="1100051" y="4455621"/>
            <a:ext cx="10230558" cy="1143000"/>
          </a:xfrm>
        </p:spPr>
        <p:txBody>
          <a:bodyPr>
            <a:normAutofit/>
          </a:bodyPr>
          <a:lstStyle/>
          <a:p>
            <a:pPr algn="ctr"/>
            <a:r>
              <a:rPr lang="es-MX" sz="3200" dirty="0">
                <a:effectLst>
                  <a:outerShdw blurRad="38100" dist="38100" dir="2700000" algn="tl">
                    <a:srgbClr val="000000">
                      <a:alpha val="43137"/>
                    </a:srgbClr>
                  </a:outerShdw>
                </a:effectLst>
              </a:rPr>
              <a:t>Casos de España, Chile y Argentina. Guías OCDE.</a:t>
            </a:r>
            <a:endParaRPr lang="es-AR" sz="3200" dirty="0"/>
          </a:p>
        </p:txBody>
      </p:sp>
      <p:sp>
        <p:nvSpPr>
          <p:cNvPr id="4" name="CuadroTexto 3"/>
          <p:cNvSpPr txBox="1"/>
          <p:nvPr/>
        </p:nvSpPr>
        <p:spPr>
          <a:xfrm>
            <a:off x="477967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5" name="CuadroTexto 4"/>
          <p:cNvSpPr txBox="1"/>
          <p:nvPr/>
        </p:nvSpPr>
        <p:spPr>
          <a:xfrm>
            <a:off x="10753140" y="6486197"/>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pic>
        <p:nvPicPr>
          <p:cNvPr id="15" name="Graphic 14">
            <a:extLst>
              <a:ext uri="{FF2B5EF4-FFF2-40B4-BE49-F238E27FC236}">
                <a16:creationId xmlns:a16="http://schemas.microsoft.com/office/drawing/2014/main" id="{713BD48C-6F3D-4DB2-AE39-31305BD09B6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6260" y="-5611"/>
            <a:ext cx="3873067" cy="648114"/>
          </a:xfrm>
          <a:prstGeom prst="rect">
            <a:avLst/>
          </a:prstGeom>
        </p:spPr>
      </p:pic>
    </p:spTree>
    <p:extLst>
      <p:ext uri="{BB962C8B-B14F-4D97-AF65-F5344CB8AC3E}">
        <p14:creationId xmlns:p14="http://schemas.microsoft.com/office/powerpoint/2010/main" val="15747023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951978" y="810890"/>
            <a:ext cx="10609545" cy="5514754"/>
          </a:xfrm>
          <a:prstGeom prst="rect">
            <a:avLst/>
          </a:prstGeom>
          <a:gradFill>
            <a:gsLst>
              <a:gs pos="1000">
                <a:schemeClr val="accent1">
                  <a:lumMod val="5000"/>
                  <a:lumOff val="95000"/>
                </a:schemeClr>
              </a:gs>
              <a:gs pos="26000">
                <a:schemeClr val="accent1">
                  <a:lumMod val="45000"/>
                  <a:lumOff val="55000"/>
                </a:schemeClr>
              </a:gs>
              <a:gs pos="80000">
                <a:schemeClr val="accent1">
                  <a:lumMod val="45000"/>
                  <a:lumOff val="55000"/>
                </a:schemeClr>
              </a:gs>
              <a:gs pos="12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CuadroTexto 11"/>
          <p:cNvSpPr txBox="1"/>
          <p:nvPr/>
        </p:nvSpPr>
        <p:spPr>
          <a:xfrm>
            <a:off x="0" y="-4719"/>
            <a:ext cx="12187822" cy="684015"/>
          </a:xfrm>
          <a:prstGeom prst="rect">
            <a:avLst/>
          </a:prstGeom>
          <a:gradFill flip="none" rotWithShape="1">
            <a:gsLst>
              <a:gs pos="1000">
                <a:schemeClr val="accent1">
                  <a:lumMod val="5000"/>
                  <a:lumOff val="95000"/>
                </a:schemeClr>
              </a:gs>
              <a:gs pos="0">
                <a:schemeClr val="accent1">
                  <a:lumMod val="45000"/>
                  <a:lumOff val="55000"/>
                </a:schemeClr>
              </a:gs>
              <a:gs pos="100000">
                <a:schemeClr val="accent1">
                  <a:lumMod val="45000"/>
                  <a:lumOff val="55000"/>
                </a:schemeClr>
              </a:gs>
              <a:gs pos="91000">
                <a:schemeClr val="accent1">
                  <a:lumMod val="30000"/>
                  <a:lumOff val="70000"/>
                </a:schemeClr>
              </a:gs>
            </a:gsLst>
            <a:lin ang="5400000" scaled="1"/>
            <a:tileRect/>
          </a:gradFill>
        </p:spPr>
        <p:txBody>
          <a:bodyPr wrap="square" bIns="144000" rtlCol="0" anchor="t" anchorCtr="0">
            <a:spAutoFit/>
          </a:bodyPr>
          <a:lstStyle/>
          <a:p>
            <a:pPr algn="ctr">
              <a:spcAft>
                <a:spcPts val="1200"/>
              </a:spcAft>
            </a:pPr>
            <a:r>
              <a:rPr lang="es-ES" sz="3200" dirty="0">
                <a:solidFill>
                  <a:schemeClr val="accent2">
                    <a:lumMod val="50000"/>
                  </a:schemeClr>
                </a:solidFill>
                <a:effectLst>
                  <a:outerShdw blurRad="38100" dist="38100" dir="2700000" algn="tl">
                    <a:srgbClr val="000000">
                      <a:alpha val="43137"/>
                    </a:srgbClr>
                  </a:outerShdw>
                </a:effectLst>
                <a:latin typeface="+mj-lt"/>
              </a:rPr>
              <a:t>PEDIDOS DE LA CE, FMI Y OCDE EN EL AÑO 2015</a:t>
            </a: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2" name="Rectángulo 1"/>
          <p:cNvSpPr/>
          <p:nvPr/>
        </p:nvSpPr>
        <p:spPr>
          <a:xfrm>
            <a:off x="1137921" y="1371600"/>
            <a:ext cx="10261600" cy="1135626"/>
          </a:xfrm>
          <a:prstGeom prst="rect">
            <a:avLst/>
          </a:prstGeom>
          <a:solidFill>
            <a:schemeClr val="accent1">
              <a:alpha val="15000"/>
            </a:schemeClr>
          </a:solidFill>
          <a:ln cmpd="sng"/>
          <a:effectLst>
            <a:softEdge rad="127000"/>
          </a:effectLst>
          <a:scene3d>
            <a:camera prst="orthographicFront"/>
            <a:lightRig rig="threePt" dir="t"/>
          </a:scene3d>
          <a:sp3d contourW="25400">
            <a:bevelT/>
            <a:contourClr>
              <a:schemeClr val="accent2">
                <a:lumMod val="7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CuadroTexto 9"/>
          <p:cNvSpPr txBox="1"/>
          <p:nvPr/>
        </p:nvSpPr>
        <p:spPr>
          <a:xfrm>
            <a:off x="629919" y="824505"/>
            <a:ext cx="10810241" cy="5209118"/>
          </a:xfrm>
          <a:prstGeom prst="rect">
            <a:avLst/>
          </a:prstGeom>
          <a:noFill/>
          <a:ln>
            <a:noFill/>
          </a:ln>
        </p:spPr>
        <p:txBody>
          <a:bodyPr wrap="square" rtlCol="0">
            <a:spAutoFit/>
          </a:bodyPr>
          <a:lstStyle/>
          <a:p>
            <a:pPr marL="342900" indent="-342900">
              <a:spcBef>
                <a:spcPts val="1800"/>
              </a:spcBef>
              <a:buFont typeface="Wingdings" panose="05000000000000000000" pitchFamily="2" charset="2"/>
              <a:buChar char="ü"/>
            </a:pPr>
            <a:r>
              <a:rPr lang="es-MX" dirty="0">
                <a:effectLst>
                  <a:outerShdw blurRad="38100" dist="38100" dir="2700000" algn="tl">
                    <a:srgbClr val="000000">
                      <a:alpha val="43137"/>
                    </a:srgbClr>
                  </a:outerShdw>
                </a:effectLst>
              </a:rPr>
              <a:t>REVISION DE LOS REGÍMENS SIMPLIFICADOS DEBIDO A QUE:</a:t>
            </a:r>
          </a:p>
          <a:p>
            <a:pPr lvl="1" algn="ctr">
              <a:spcBef>
                <a:spcPts val="1800"/>
              </a:spcBef>
            </a:pPr>
            <a:r>
              <a:rPr lang="es-MX" sz="2400" dirty="0">
                <a:solidFill>
                  <a:schemeClr val="accent2">
                    <a:lumMod val="75000"/>
                  </a:schemeClr>
                </a:solidFill>
              </a:rPr>
              <a:t>Su existencia está suponiendo un </a:t>
            </a:r>
            <a:r>
              <a:rPr lang="es-MX" sz="2400" b="1" dirty="0">
                <a:solidFill>
                  <a:srgbClr val="FF0000"/>
                </a:solidFill>
                <a:effectLst>
                  <a:outerShdw blurRad="38100" dist="38100" dir="2700000" algn="tl">
                    <a:srgbClr val="000000">
                      <a:alpha val="43137"/>
                    </a:srgbClr>
                  </a:outerShdw>
                </a:effectLst>
              </a:rPr>
              <a:t>límite al crecimiento </a:t>
            </a:r>
            <a:r>
              <a:rPr lang="es-MX" sz="2400" dirty="0">
                <a:solidFill>
                  <a:schemeClr val="accent2">
                    <a:lumMod val="75000"/>
                  </a:schemeClr>
                </a:solidFill>
              </a:rPr>
              <a:t>del tamaño de las empresas y está provocando una </a:t>
            </a:r>
            <a:r>
              <a:rPr lang="es-MX" sz="2400" b="1" dirty="0">
                <a:solidFill>
                  <a:srgbClr val="FF0000"/>
                </a:solidFill>
                <a:effectLst>
                  <a:outerShdw blurRad="38100" dist="38100" dir="2700000" algn="tl">
                    <a:srgbClr val="000000">
                      <a:alpha val="43137"/>
                    </a:srgbClr>
                  </a:outerShdw>
                </a:effectLst>
              </a:rPr>
              <a:t>fragmentación de la actividad empresarial</a:t>
            </a:r>
            <a:r>
              <a:rPr lang="es-MX" sz="2400" dirty="0">
                <a:solidFill>
                  <a:schemeClr val="accent2">
                    <a:lumMod val="75000"/>
                  </a:schemeClr>
                </a:solidFill>
              </a:rPr>
              <a:t>, por razones puramente fiscales</a:t>
            </a:r>
          </a:p>
          <a:p>
            <a:pPr marL="342900" indent="-342900">
              <a:spcBef>
                <a:spcPts val="1800"/>
              </a:spcBef>
              <a:buFont typeface="Wingdings" panose="05000000000000000000" pitchFamily="2" charset="2"/>
              <a:buChar char="ü"/>
            </a:pPr>
            <a:endParaRPr lang="es-MX" sz="100" dirty="0">
              <a:effectLst>
                <a:outerShdw blurRad="38100" dist="38100" dir="2700000" algn="tl">
                  <a:srgbClr val="000000">
                    <a:alpha val="43137"/>
                  </a:srgbClr>
                </a:outerShdw>
              </a:effectLst>
            </a:endParaRPr>
          </a:p>
          <a:p>
            <a:pPr marL="342900" indent="-342900">
              <a:spcBef>
                <a:spcPts val="1800"/>
              </a:spcBef>
              <a:buFont typeface="Wingdings" panose="05000000000000000000" pitchFamily="2" charset="2"/>
              <a:buChar char="ü"/>
            </a:pPr>
            <a:r>
              <a:rPr lang="es-MX" dirty="0">
                <a:effectLst>
                  <a:outerShdw blurRad="38100" dist="38100" dir="2700000" algn="tl">
                    <a:srgbClr val="000000">
                      <a:alpha val="43137"/>
                    </a:srgbClr>
                  </a:outerShdw>
                </a:effectLst>
              </a:rPr>
              <a:t>SOSTIENEN QUE </a:t>
            </a:r>
          </a:p>
          <a:p>
            <a:pPr lvl="1" algn="ctr">
              <a:spcBef>
                <a:spcPts val="1800"/>
              </a:spcBef>
            </a:pPr>
            <a:r>
              <a:rPr lang="es-MX" sz="2400" dirty="0">
                <a:solidFill>
                  <a:schemeClr val="accent2">
                    <a:lumMod val="75000"/>
                  </a:schemeClr>
                </a:solidFill>
              </a:rPr>
              <a:t>Los incentivos fiscales a las empresas deben establecerse exclusivamente en función de su </a:t>
            </a:r>
            <a:r>
              <a:rPr lang="es-MX" sz="2400" b="1" dirty="0">
                <a:solidFill>
                  <a:srgbClr val="FF0000"/>
                </a:solidFill>
                <a:effectLst>
                  <a:outerShdw blurRad="38100" dist="38100" dir="2700000" algn="tl">
                    <a:srgbClr val="000000">
                      <a:alpha val="43137"/>
                    </a:srgbClr>
                  </a:outerShdw>
                </a:effectLst>
              </a:rPr>
              <a:t>nivel de inversión, innovación y crecimiento</a:t>
            </a:r>
            <a:r>
              <a:rPr lang="es-MX" sz="2400" dirty="0">
                <a:solidFill>
                  <a:schemeClr val="accent2">
                    <a:lumMod val="75000"/>
                  </a:schemeClr>
                </a:solidFill>
              </a:rPr>
              <a:t>, y no en función de sus ingresos o del número de trabajadores. </a:t>
            </a:r>
          </a:p>
          <a:p>
            <a:pPr lvl="1">
              <a:spcBef>
                <a:spcPts val="1800"/>
              </a:spcBef>
            </a:pPr>
            <a:endParaRPr lang="es-MX" sz="1050" dirty="0">
              <a:solidFill>
                <a:schemeClr val="accent2">
                  <a:lumMod val="75000"/>
                </a:schemeClr>
              </a:solidFill>
            </a:endParaRPr>
          </a:p>
          <a:p>
            <a:pPr lvl="1" algn="ctr">
              <a:spcBef>
                <a:spcPts val="1800"/>
              </a:spcBef>
            </a:pPr>
            <a:r>
              <a:rPr lang="es-MX" sz="2400" dirty="0">
                <a:solidFill>
                  <a:schemeClr val="accent2">
                    <a:lumMod val="75000"/>
                  </a:schemeClr>
                </a:solidFill>
              </a:rPr>
              <a:t>Deben buscarse </a:t>
            </a:r>
            <a:r>
              <a:rPr lang="es-MX" sz="2400" b="1" dirty="0">
                <a:solidFill>
                  <a:srgbClr val="FF0000"/>
                </a:solidFill>
                <a:effectLst>
                  <a:outerShdw blurRad="38100" dist="38100" dir="2700000" algn="tl">
                    <a:srgbClr val="000000">
                      <a:alpha val="43137"/>
                    </a:srgbClr>
                  </a:outerShdw>
                </a:effectLst>
              </a:rPr>
              <a:t>sistemas fiscales justos, transparentes y sencillos </a:t>
            </a:r>
            <a:r>
              <a:rPr lang="es-MX" sz="2400" dirty="0">
                <a:solidFill>
                  <a:schemeClr val="accent2">
                    <a:lumMod val="75000"/>
                  </a:schemeClr>
                </a:solidFill>
              </a:rPr>
              <a:t>para </a:t>
            </a:r>
            <a:r>
              <a:rPr lang="es-MX" sz="2400" b="1" dirty="0">
                <a:solidFill>
                  <a:srgbClr val="FF0000"/>
                </a:solidFill>
                <a:effectLst>
                  <a:outerShdw blurRad="38100" dist="38100" dir="2700000" algn="tl">
                    <a:srgbClr val="000000">
                      <a:alpha val="43137"/>
                    </a:srgbClr>
                  </a:outerShdw>
                </a:effectLst>
              </a:rPr>
              <a:t>todas</a:t>
            </a:r>
            <a:r>
              <a:rPr lang="es-MX" sz="2400" b="1" dirty="0">
                <a:solidFill>
                  <a:schemeClr val="accent2">
                    <a:lumMod val="75000"/>
                  </a:schemeClr>
                </a:solidFill>
                <a:effectLst>
                  <a:outerShdw blurRad="38100" dist="38100" dir="2700000" algn="tl">
                    <a:srgbClr val="000000">
                      <a:alpha val="43137"/>
                    </a:srgbClr>
                  </a:outerShdw>
                </a:effectLst>
              </a:rPr>
              <a:t> </a:t>
            </a:r>
            <a:r>
              <a:rPr lang="es-MX" sz="2400" dirty="0">
                <a:solidFill>
                  <a:schemeClr val="accent2">
                    <a:lumMod val="75000"/>
                  </a:schemeClr>
                </a:solidFill>
              </a:rPr>
              <a:t>las empresas y no solo para las PYMES.</a:t>
            </a:r>
          </a:p>
        </p:txBody>
      </p:sp>
      <p:pic>
        <p:nvPicPr>
          <p:cNvPr id="14" name="Picture 13">
            <a:extLst>
              <a:ext uri="{FF2B5EF4-FFF2-40B4-BE49-F238E27FC236}">
                <a16:creationId xmlns:a16="http://schemas.microsoft.com/office/drawing/2014/main" id="{29EC0A18-E9D3-42E5-8771-344BA5A1AE0F}"/>
              </a:ext>
            </a:extLst>
          </p:cNvPr>
          <p:cNvPicPr>
            <a:picLocks noChangeAspect="1"/>
          </p:cNvPicPr>
          <p:nvPr/>
        </p:nvPicPr>
        <p:blipFill>
          <a:blip r:embed="rId3"/>
          <a:stretch>
            <a:fillRect/>
          </a:stretch>
        </p:blipFill>
        <p:spPr>
          <a:xfrm>
            <a:off x="0" y="0"/>
            <a:ext cx="861545" cy="679296"/>
          </a:xfrm>
          <a:prstGeom prst="rect">
            <a:avLst/>
          </a:prstGeom>
        </p:spPr>
      </p:pic>
      <p:sp>
        <p:nvSpPr>
          <p:cNvPr id="9" name="Rectángulo 8"/>
          <p:cNvSpPr/>
          <p:nvPr/>
        </p:nvSpPr>
        <p:spPr>
          <a:xfrm>
            <a:off x="1107441" y="3454400"/>
            <a:ext cx="10261600" cy="1135626"/>
          </a:xfrm>
          <a:prstGeom prst="rect">
            <a:avLst/>
          </a:prstGeom>
          <a:solidFill>
            <a:schemeClr val="accent1">
              <a:alpha val="15000"/>
            </a:schemeClr>
          </a:solidFill>
          <a:ln cmpd="sng"/>
          <a:effectLst>
            <a:softEdge rad="127000"/>
          </a:effectLst>
          <a:scene3d>
            <a:camera prst="orthographicFront"/>
            <a:lightRig rig="threePt" dir="t"/>
          </a:scene3d>
          <a:sp3d contourW="25400">
            <a:bevelT/>
            <a:contourClr>
              <a:schemeClr val="accent2">
                <a:lumMod val="7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1" name="Rectángulo 10"/>
          <p:cNvSpPr/>
          <p:nvPr/>
        </p:nvSpPr>
        <p:spPr>
          <a:xfrm>
            <a:off x="1137921" y="4968240"/>
            <a:ext cx="10261600" cy="1135626"/>
          </a:xfrm>
          <a:prstGeom prst="rect">
            <a:avLst/>
          </a:prstGeom>
          <a:solidFill>
            <a:schemeClr val="accent1">
              <a:alpha val="15000"/>
            </a:schemeClr>
          </a:solidFill>
          <a:ln cmpd="sng"/>
          <a:effectLst>
            <a:softEdge rad="127000"/>
          </a:effectLst>
          <a:scene3d>
            <a:camera prst="orthographicFront"/>
            <a:lightRig rig="threePt" dir="t"/>
          </a:scene3d>
          <a:sp3d contourW="25400">
            <a:bevelT/>
            <a:contourClr>
              <a:schemeClr val="accent2">
                <a:lumMod val="7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5" name="CuadroTexto 14"/>
          <p:cNvSpPr txBox="1"/>
          <p:nvPr/>
        </p:nvSpPr>
        <p:spPr>
          <a:xfrm>
            <a:off x="10753140" y="6452947"/>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spTree>
    <p:extLst>
      <p:ext uri="{BB962C8B-B14F-4D97-AF65-F5344CB8AC3E}">
        <p14:creationId xmlns:p14="http://schemas.microsoft.com/office/powerpoint/2010/main" val="28073359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951978" y="810890"/>
            <a:ext cx="10609545" cy="5514754"/>
          </a:xfrm>
          <a:prstGeom prst="rect">
            <a:avLst/>
          </a:prstGeom>
          <a:gradFill>
            <a:gsLst>
              <a:gs pos="1000">
                <a:schemeClr val="accent1">
                  <a:lumMod val="5000"/>
                  <a:lumOff val="95000"/>
                </a:schemeClr>
              </a:gs>
              <a:gs pos="26000">
                <a:schemeClr val="accent1">
                  <a:lumMod val="45000"/>
                  <a:lumOff val="55000"/>
                </a:schemeClr>
              </a:gs>
              <a:gs pos="80000">
                <a:schemeClr val="accent1">
                  <a:lumMod val="45000"/>
                  <a:lumOff val="55000"/>
                </a:schemeClr>
              </a:gs>
              <a:gs pos="12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CuadroTexto 11"/>
          <p:cNvSpPr txBox="1"/>
          <p:nvPr/>
        </p:nvSpPr>
        <p:spPr>
          <a:xfrm>
            <a:off x="0" y="-4719"/>
            <a:ext cx="12187822" cy="684015"/>
          </a:xfrm>
          <a:prstGeom prst="rect">
            <a:avLst/>
          </a:prstGeom>
          <a:gradFill flip="none" rotWithShape="1">
            <a:gsLst>
              <a:gs pos="1000">
                <a:schemeClr val="accent1">
                  <a:lumMod val="5000"/>
                  <a:lumOff val="95000"/>
                </a:schemeClr>
              </a:gs>
              <a:gs pos="0">
                <a:schemeClr val="accent1">
                  <a:lumMod val="45000"/>
                  <a:lumOff val="55000"/>
                </a:schemeClr>
              </a:gs>
              <a:gs pos="100000">
                <a:schemeClr val="accent1">
                  <a:lumMod val="45000"/>
                  <a:lumOff val="55000"/>
                </a:schemeClr>
              </a:gs>
              <a:gs pos="91000">
                <a:schemeClr val="accent1">
                  <a:lumMod val="30000"/>
                  <a:lumOff val="70000"/>
                </a:schemeClr>
              </a:gs>
            </a:gsLst>
            <a:lin ang="5400000" scaled="1"/>
            <a:tileRect/>
          </a:gradFill>
        </p:spPr>
        <p:txBody>
          <a:bodyPr wrap="square" bIns="144000" rtlCol="0" anchor="t" anchorCtr="0">
            <a:spAutoFit/>
          </a:bodyPr>
          <a:lstStyle/>
          <a:p>
            <a:pPr algn="ctr">
              <a:spcAft>
                <a:spcPts val="1200"/>
              </a:spcAft>
            </a:pPr>
            <a:r>
              <a:rPr lang="es-ES" sz="3200" dirty="0">
                <a:solidFill>
                  <a:schemeClr val="accent2">
                    <a:lumMod val="50000"/>
                  </a:schemeClr>
                </a:solidFill>
                <a:effectLst>
                  <a:outerShdw blurRad="38100" dist="38100" dir="2700000" algn="tl">
                    <a:srgbClr val="000000">
                      <a:alpha val="43137"/>
                    </a:srgbClr>
                  </a:outerShdw>
                </a:effectLst>
                <a:latin typeface="+mj-lt"/>
              </a:rPr>
              <a:t>GUIAS OCDE PARA EL FOMENTO DE PYMES</a:t>
            </a: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10" name="CuadroTexto 9"/>
          <p:cNvSpPr txBox="1"/>
          <p:nvPr/>
        </p:nvSpPr>
        <p:spPr>
          <a:xfrm>
            <a:off x="664975" y="889309"/>
            <a:ext cx="10885118" cy="5401479"/>
          </a:xfrm>
          <a:prstGeom prst="rect">
            <a:avLst/>
          </a:prstGeom>
          <a:noFill/>
        </p:spPr>
        <p:txBody>
          <a:bodyPr wrap="square" rtlCol="0">
            <a:spAutoFit/>
          </a:bodyPr>
          <a:lstStyle/>
          <a:p>
            <a:pPr marL="342900" indent="-342900">
              <a:spcBef>
                <a:spcPts val="1800"/>
              </a:spcBef>
              <a:buFont typeface="+mj-lt"/>
              <a:buAutoNum type="arabicPeriod"/>
            </a:pPr>
            <a:r>
              <a:rPr lang="es-MX" dirty="0"/>
              <a:t>Implementar medidas de previsión y simplificación diseñadas específicamente para </a:t>
            </a:r>
            <a:r>
              <a:rPr lang="es-MX" b="1" dirty="0"/>
              <a:t>reducir los costos de cumplimiento </a:t>
            </a:r>
            <a:r>
              <a:rPr lang="es-MX" dirty="0"/>
              <a:t>de las PYMES.</a:t>
            </a:r>
          </a:p>
          <a:p>
            <a:pPr marL="342900" indent="-342900">
              <a:spcBef>
                <a:spcPts val="1800"/>
              </a:spcBef>
              <a:buFont typeface="+mj-lt"/>
              <a:buAutoNum type="arabicPeriod"/>
            </a:pPr>
            <a:r>
              <a:rPr lang="es-MX" dirty="0"/>
              <a:t>El sólo tamaño de un negocio </a:t>
            </a:r>
            <a:r>
              <a:rPr lang="es-MX" b="1" dirty="0"/>
              <a:t>no debe ser justificación suficiente </a:t>
            </a:r>
            <a:r>
              <a:rPr lang="es-MX" dirty="0"/>
              <a:t>para la intervención gubernamental a través de normativas especiales.</a:t>
            </a:r>
          </a:p>
          <a:p>
            <a:pPr marL="342900" indent="-342900">
              <a:spcBef>
                <a:spcPts val="1800"/>
              </a:spcBef>
              <a:buFont typeface="+mj-lt"/>
              <a:buAutoNum type="arabicPeriod"/>
            </a:pPr>
            <a:r>
              <a:rPr lang="es-MX" dirty="0"/>
              <a:t>Podría haber un caso particular en que sí se justifique el punto 2, respecto de las </a:t>
            </a:r>
            <a:r>
              <a:rPr lang="es-MX" b="1" dirty="0"/>
              <a:t>PYMES más jóvenes</a:t>
            </a:r>
            <a:r>
              <a:rPr lang="es-MX" dirty="0"/>
              <a:t>; sin embargo, aún en este estrecho grupo, las medidas deberían ser cuidadosamente diseñadas para direccionarlas al problema específico (ej. acceso a financiamiento, costos de cumplimiento) u objetivo particular (ej. innovación).</a:t>
            </a:r>
          </a:p>
          <a:p>
            <a:pPr marL="342900" indent="-342900">
              <a:spcBef>
                <a:spcPts val="1800"/>
              </a:spcBef>
              <a:buFont typeface="+mj-lt"/>
              <a:buAutoNum type="arabicPeriod"/>
            </a:pPr>
            <a:r>
              <a:rPr lang="es-MX" dirty="0"/>
              <a:t>Asegurarse que las preferencias impositivas o medidas de simplificación </a:t>
            </a:r>
            <a:r>
              <a:rPr lang="es-MX" b="1" dirty="0"/>
              <a:t>no introduzcan mayores distorsiones</a:t>
            </a:r>
            <a:r>
              <a:rPr lang="es-MX" dirty="0"/>
              <a:t>.</a:t>
            </a:r>
          </a:p>
          <a:p>
            <a:pPr marL="342900" indent="-342900">
              <a:spcBef>
                <a:spcPts val="1800"/>
              </a:spcBef>
              <a:buFont typeface="+mj-lt"/>
              <a:buAutoNum type="arabicPeriod"/>
            </a:pPr>
            <a:r>
              <a:rPr lang="es-MX" dirty="0"/>
              <a:t>Cuando se introduzcan reglas de tributación especiales para las PYMES, se debería cuidar de asegurarse que esas medidas </a:t>
            </a:r>
            <a:r>
              <a:rPr lang="es-MX" b="1" dirty="0"/>
              <a:t>no aumenten aún más la complejidad del sistema</a:t>
            </a:r>
            <a:r>
              <a:rPr lang="es-MX" dirty="0"/>
              <a:t>.</a:t>
            </a:r>
          </a:p>
          <a:p>
            <a:pPr marL="342900" indent="-342900">
              <a:spcBef>
                <a:spcPts val="1800"/>
              </a:spcBef>
              <a:buFont typeface="+mj-lt"/>
              <a:buAutoNum type="arabicPeriod"/>
            </a:pPr>
            <a:r>
              <a:rPr lang="es-MX" dirty="0"/>
              <a:t>Los </a:t>
            </a:r>
            <a:r>
              <a:rPr lang="es-MX" b="1" dirty="0"/>
              <a:t>procesos de simplificación, particularmente a través del uso de tecnología</a:t>
            </a:r>
            <a:r>
              <a:rPr lang="es-MX" dirty="0"/>
              <a:t>, ofrecen muchas ventajas en la reducción de los costos de cumplimiento. Además, se convierte en una herramienta poderosa para mejorar el cumplimiento y reducir así los costos.</a:t>
            </a:r>
          </a:p>
          <a:p>
            <a:pPr marL="342900" indent="-342900">
              <a:buFont typeface="+mj-lt"/>
              <a:buAutoNum type="arabicPeriod"/>
            </a:pPr>
            <a:endParaRPr lang="es-MX" dirty="0"/>
          </a:p>
        </p:txBody>
      </p:sp>
      <p:pic>
        <p:nvPicPr>
          <p:cNvPr id="14" name="Picture 13">
            <a:extLst>
              <a:ext uri="{FF2B5EF4-FFF2-40B4-BE49-F238E27FC236}">
                <a16:creationId xmlns:a16="http://schemas.microsoft.com/office/drawing/2014/main" id="{29EC0A18-E9D3-42E5-8771-344BA5A1AE0F}"/>
              </a:ext>
            </a:extLst>
          </p:cNvPr>
          <p:cNvPicPr>
            <a:picLocks noChangeAspect="1"/>
          </p:cNvPicPr>
          <p:nvPr/>
        </p:nvPicPr>
        <p:blipFill>
          <a:blip r:embed="rId3"/>
          <a:stretch>
            <a:fillRect/>
          </a:stretch>
        </p:blipFill>
        <p:spPr>
          <a:xfrm>
            <a:off x="0" y="0"/>
            <a:ext cx="861545" cy="679296"/>
          </a:xfrm>
          <a:prstGeom prst="rect">
            <a:avLst/>
          </a:prstGeom>
        </p:spPr>
      </p:pic>
      <p:sp>
        <p:nvSpPr>
          <p:cNvPr id="11" name="CuadroTexto 10"/>
          <p:cNvSpPr txBox="1"/>
          <p:nvPr/>
        </p:nvSpPr>
        <p:spPr>
          <a:xfrm>
            <a:off x="10753140" y="6452947"/>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spTree>
    <p:extLst>
      <p:ext uri="{BB962C8B-B14F-4D97-AF65-F5344CB8AC3E}">
        <p14:creationId xmlns:p14="http://schemas.microsoft.com/office/powerpoint/2010/main" val="18106954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951978" y="810890"/>
            <a:ext cx="10609545" cy="5514754"/>
          </a:xfrm>
          <a:prstGeom prst="rect">
            <a:avLst/>
          </a:prstGeom>
          <a:gradFill>
            <a:gsLst>
              <a:gs pos="1000">
                <a:schemeClr val="accent1">
                  <a:lumMod val="5000"/>
                  <a:lumOff val="95000"/>
                </a:schemeClr>
              </a:gs>
              <a:gs pos="26000">
                <a:schemeClr val="accent1">
                  <a:lumMod val="45000"/>
                  <a:lumOff val="55000"/>
                </a:schemeClr>
              </a:gs>
              <a:gs pos="80000">
                <a:schemeClr val="accent1">
                  <a:lumMod val="45000"/>
                  <a:lumOff val="55000"/>
                </a:schemeClr>
              </a:gs>
              <a:gs pos="12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CuadroTexto 11"/>
          <p:cNvSpPr txBox="1"/>
          <p:nvPr/>
        </p:nvSpPr>
        <p:spPr>
          <a:xfrm>
            <a:off x="933327" y="679296"/>
            <a:ext cx="10755092" cy="5731551"/>
          </a:xfrm>
          <a:prstGeom prst="rect">
            <a:avLst/>
          </a:prstGeom>
          <a:solidFill>
            <a:schemeClr val="bg1">
              <a:alpha val="0"/>
            </a:schemeClr>
          </a:solidFill>
        </p:spPr>
        <p:txBody>
          <a:bodyPr wrap="square" bIns="144000" rtlCol="0" anchor="t" anchorCtr="0">
            <a:spAutoFit/>
          </a:bodyPr>
          <a:lstStyle/>
          <a:p>
            <a:pPr marL="457200" indent="-457200">
              <a:lnSpc>
                <a:spcPct val="200000"/>
              </a:lnSpc>
              <a:spcAft>
                <a:spcPts val="1200"/>
              </a:spcAft>
              <a:buFont typeface="Wingdings" panose="05000000000000000000" pitchFamily="2" charset="2"/>
              <a:buChar char="q"/>
            </a:pPr>
            <a:r>
              <a:rPr lang="es-ES" sz="3200" dirty="0">
                <a:solidFill>
                  <a:schemeClr val="accent2">
                    <a:lumMod val="50000"/>
                  </a:schemeClr>
                </a:solidFill>
                <a:effectLst>
                  <a:outerShdw blurRad="38100" dist="38100" dir="2700000" algn="tl">
                    <a:srgbClr val="000000">
                      <a:alpha val="43137"/>
                    </a:srgbClr>
                  </a:outerShdw>
                </a:effectLst>
              </a:rPr>
              <a:t>EL PORQUE DE LOS REGÍMENES SIMPLIFICADOS</a:t>
            </a:r>
          </a:p>
          <a:p>
            <a:pPr marL="457200" indent="-457200">
              <a:lnSpc>
                <a:spcPct val="200000"/>
              </a:lnSpc>
              <a:spcAft>
                <a:spcPts val="1200"/>
              </a:spcAft>
              <a:buFont typeface="Wingdings" panose="05000000000000000000" pitchFamily="2" charset="2"/>
              <a:buChar char="q"/>
            </a:pPr>
            <a:r>
              <a:rPr lang="es-ES" sz="3200" dirty="0">
                <a:effectLst>
                  <a:outerShdw blurRad="38100" dist="38100" dir="2700000" algn="tl">
                    <a:srgbClr val="000000">
                      <a:alpha val="43137"/>
                    </a:srgbClr>
                  </a:outerShdw>
                </a:effectLst>
                <a:latin typeface="+mj-lt"/>
              </a:rPr>
              <a:t>LOS REGÍMENES SIMPLIFICADOS </a:t>
            </a:r>
            <a:r>
              <a:rPr lang="es-ES" sz="3200" u="sng" dirty="0">
                <a:effectLst>
                  <a:outerShdw blurRad="38100" dist="38100" dir="2700000" algn="tl">
                    <a:srgbClr val="000000">
                      <a:alpha val="43137"/>
                    </a:srgbClr>
                  </a:outerShdw>
                </a:effectLst>
                <a:latin typeface="+mj-lt"/>
              </a:rPr>
              <a:t>ANTES</a:t>
            </a:r>
            <a:r>
              <a:rPr lang="es-ES" sz="3200" b="1" dirty="0">
                <a:effectLst>
                  <a:outerShdw blurRad="38100" dist="38100" dir="2700000" algn="tl">
                    <a:srgbClr val="000000">
                      <a:alpha val="43137"/>
                    </a:srgbClr>
                  </a:outerShdw>
                </a:effectLst>
                <a:latin typeface="+mj-lt"/>
              </a:rPr>
              <a:t> </a:t>
            </a:r>
            <a:r>
              <a:rPr lang="es-ES" sz="3200" dirty="0">
                <a:effectLst>
                  <a:outerShdw blurRad="38100" dist="38100" dir="2700000" algn="tl">
                    <a:srgbClr val="000000">
                      <a:alpha val="43137"/>
                    </a:srgbClr>
                  </a:outerShdw>
                </a:effectLst>
                <a:latin typeface="+mj-lt"/>
              </a:rPr>
              <a:t>DE LAS REFORMAS</a:t>
            </a:r>
          </a:p>
          <a:p>
            <a:pPr marL="457200" indent="-457200">
              <a:lnSpc>
                <a:spcPct val="200000"/>
              </a:lnSpc>
              <a:spcAft>
                <a:spcPts val="1200"/>
              </a:spcAft>
              <a:buFont typeface="Wingdings" panose="05000000000000000000" pitchFamily="2" charset="2"/>
              <a:buChar char="q"/>
            </a:pPr>
            <a:r>
              <a:rPr lang="es-ES" sz="3200" dirty="0">
                <a:effectLst>
                  <a:outerShdw blurRad="38100" dist="38100" dir="2700000" algn="tl">
                    <a:srgbClr val="000000">
                      <a:alpha val="43137"/>
                    </a:srgbClr>
                  </a:outerShdw>
                </a:effectLst>
                <a:latin typeface="+mj-lt"/>
              </a:rPr>
              <a:t>PORQUE LAS REFORMAS</a:t>
            </a:r>
          </a:p>
          <a:p>
            <a:pPr marL="457200" indent="-457200">
              <a:lnSpc>
                <a:spcPct val="200000"/>
              </a:lnSpc>
              <a:spcAft>
                <a:spcPts val="1200"/>
              </a:spcAft>
              <a:buFont typeface="Wingdings" panose="05000000000000000000" pitchFamily="2" charset="2"/>
              <a:buChar char="q"/>
            </a:pPr>
            <a:r>
              <a:rPr lang="es-ES" sz="3200" dirty="0">
                <a:solidFill>
                  <a:srgbClr val="FF0000"/>
                </a:solidFill>
                <a:effectLst>
                  <a:outerShdw blurRad="38100" dist="38100" dir="2700000" algn="tl">
                    <a:srgbClr val="000000">
                      <a:alpha val="43137"/>
                    </a:srgbClr>
                  </a:outerShdw>
                </a:effectLst>
              </a:rPr>
              <a:t>LOS REGÍMENES SIMPLIFICADOS </a:t>
            </a:r>
            <a:r>
              <a:rPr lang="es-ES" sz="3200" u="sng" dirty="0">
                <a:solidFill>
                  <a:srgbClr val="FF0000"/>
                </a:solidFill>
                <a:effectLst>
                  <a:outerShdw blurRad="38100" dist="38100" dir="2700000" algn="tl">
                    <a:srgbClr val="000000">
                      <a:alpha val="43137"/>
                    </a:srgbClr>
                  </a:outerShdw>
                </a:effectLst>
              </a:rPr>
              <a:t>DESPUÉS</a:t>
            </a:r>
            <a:r>
              <a:rPr lang="es-ES" sz="3200" b="1" dirty="0">
                <a:solidFill>
                  <a:srgbClr val="FF0000"/>
                </a:solidFill>
                <a:effectLst>
                  <a:outerShdw blurRad="38100" dist="38100" dir="2700000" algn="tl">
                    <a:srgbClr val="000000">
                      <a:alpha val="43137"/>
                    </a:srgbClr>
                  </a:outerShdw>
                </a:effectLst>
              </a:rPr>
              <a:t> </a:t>
            </a:r>
            <a:r>
              <a:rPr lang="es-ES" sz="3200" dirty="0">
                <a:solidFill>
                  <a:srgbClr val="FF0000"/>
                </a:solidFill>
                <a:effectLst>
                  <a:outerShdw blurRad="38100" dist="38100" dir="2700000" algn="tl">
                    <a:srgbClr val="000000">
                      <a:alpha val="43137"/>
                    </a:srgbClr>
                  </a:outerShdw>
                </a:effectLst>
              </a:rPr>
              <a:t>DE LAS REFORMAS</a:t>
            </a:r>
          </a:p>
          <a:p>
            <a:pPr marL="457200" indent="-457200">
              <a:lnSpc>
                <a:spcPct val="200000"/>
              </a:lnSpc>
              <a:spcAft>
                <a:spcPts val="1200"/>
              </a:spcAft>
              <a:buFont typeface="Wingdings" panose="05000000000000000000" pitchFamily="2" charset="2"/>
              <a:buChar char="q"/>
            </a:pPr>
            <a:r>
              <a:rPr lang="es-ES" sz="3200" dirty="0">
                <a:solidFill>
                  <a:schemeClr val="accent2">
                    <a:lumMod val="50000"/>
                  </a:schemeClr>
                </a:solidFill>
                <a:effectLst>
                  <a:outerShdw blurRad="38100" dist="38100" dir="2700000" algn="tl">
                    <a:srgbClr val="000000">
                      <a:alpha val="43137"/>
                    </a:srgbClr>
                  </a:outerShdw>
                </a:effectLst>
                <a:latin typeface="+mj-lt"/>
              </a:rPr>
              <a:t>EL MONOTRIBUTO ARGENTINO: EVOLUCIÓN Y DIAGNÓSTICO</a:t>
            </a: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pic>
        <p:nvPicPr>
          <p:cNvPr id="14" name="Picture 13">
            <a:extLst>
              <a:ext uri="{FF2B5EF4-FFF2-40B4-BE49-F238E27FC236}">
                <a16:creationId xmlns:a16="http://schemas.microsoft.com/office/drawing/2014/main" id="{29EC0A18-E9D3-42E5-8771-344BA5A1AE0F}"/>
              </a:ext>
            </a:extLst>
          </p:cNvPr>
          <p:cNvPicPr>
            <a:picLocks noChangeAspect="1"/>
          </p:cNvPicPr>
          <p:nvPr/>
        </p:nvPicPr>
        <p:blipFill>
          <a:blip r:embed="rId3"/>
          <a:stretch>
            <a:fillRect/>
          </a:stretch>
        </p:blipFill>
        <p:spPr>
          <a:xfrm>
            <a:off x="0" y="0"/>
            <a:ext cx="861545" cy="679296"/>
          </a:xfrm>
          <a:prstGeom prst="rect">
            <a:avLst/>
          </a:prstGeom>
        </p:spPr>
      </p:pic>
      <p:sp>
        <p:nvSpPr>
          <p:cNvPr id="11" name="CuadroTexto 10"/>
          <p:cNvSpPr txBox="1"/>
          <p:nvPr/>
        </p:nvSpPr>
        <p:spPr>
          <a:xfrm>
            <a:off x="10753140" y="6452947"/>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spTree>
    <p:extLst>
      <p:ext uri="{BB962C8B-B14F-4D97-AF65-F5344CB8AC3E}">
        <p14:creationId xmlns:p14="http://schemas.microsoft.com/office/powerpoint/2010/main" val="30925239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951978" y="810890"/>
            <a:ext cx="10609545" cy="5514754"/>
          </a:xfrm>
          <a:prstGeom prst="rect">
            <a:avLst/>
          </a:prstGeom>
          <a:gradFill>
            <a:gsLst>
              <a:gs pos="1000">
                <a:schemeClr val="accent1">
                  <a:lumMod val="5000"/>
                  <a:lumOff val="95000"/>
                </a:schemeClr>
              </a:gs>
              <a:gs pos="26000">
                <a:schemeClr val="accent1">
                  <a:lumMod val="45000"/>
                  <a:lumOff val="55000"/>
                </a:schemeClr>
              </a:gs>
              <a:gs pos="80000">
                <a:schemeClr val="accent1">
                  <a:lumMod val="45000"/>
                  <a:lumOff val="55000"/>
                </a:schemeClr>
              </a:gs>
              <a:gs pos="12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CuadroTexto 11"/>
          <p:cNvSpPr txBox="1"/>
          <p:nvPr/>
        </p:nvSpPr>
        <p:spPr>
          <a:xfrm>
            <a:off x="0" y="-4719"/>
            <a:ext cx="12187822" cy="807126"/>
          </a:xfrm>
          <a:prstGeom prst="rect">
            <a:avLst/>
          </a:prstGeom>
          <a:gradFill flip="none" rotWithShape="1">
            <a:gsLst>
              <a:gs pos="1000">
                <a:schemeClr val="accent1">
                  <a:lumMod val="5000"/>
                  <a:lumOff val="95000"/>
                </a:schemeClr>
              </a:gs>
              <a:gs pos="0">
                <a:schemeClr val="accent1">
                  <a:lumMod val="45000"/>
                  <a:lumOff val="55000"/>
                </a:schemeClr>
              </a:gs>
              <a:gs pos="100000">
                <a:schemeClr val="accent1">
                  <a:lumMod val="45000"/>
                  <a:lumOff val="55000"/>
                </a:schemeClr>
              </a:gs>
              <a:gs pos="91000">
                <a:schemeClr val="accent1">
                  <a:lumMod val="30000"/>
                  <a:lumOff val="70000"/>
                </a:schemeClr>
              </a:gs>
            </a:gsLst>
            <a:lin ang="5400000" scaled="1"/>
            <a:tileRect/>
          </a:gradFill>
        </p:spPr>
        <p:txBody>
          <a:bodyPr wrap="square" bIns="144000" rtlCol="0" anchor="t" anchorCtr="0">
            <a:spAutoFit/>
          </a:bodyPr>
          <a:lstStyle/>
          <a:p>
            <a:pPr algn="ctr">
              <a:spcAft>
                <a:spcPts val="1200"/>
              </a:spcAft>
            </a:pPr>
            <a:r>
              <a:rPr lang="es-ES" sz="4000" b="1" dirty="0">
                <a:solidFill>
                  <a:schemeClr val="accent2">
                    <a:lumMod val="50000"/>
                  </a:schemeClr>
                </a:solidFill>
                <a:effectLst>
                  <a:outerShdw blurRad="38100" dist="38100" dir="2700000" algn="tl">
                    <a:srgbClr val="000000">
                      <a:alpha val="43137"/>
                    </a:srgbClr>
                  </a:outerShdw>
                </a:effectLst>
                <a:latin typeface="+mj-lt"/>
              </a:rPr>
              <a:t>ESPAÑA</a:t>
            </a: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10" name="CuadroTexto 9"/>
          <p:cNvSpPr txBox="1"/>
          <p:nvPr/>
        </p:nvSpPr>
        <p:spPr>
          <a:xfrm>
            <a:off x="594818" y="340953"/>
            <a:ext cx="11460271" cy="6040115"/>
          </a:xfrm>
          <a:prstGeom prst="rect">
            <a:avLst/>
          </a:prstGeom>
          <a:noFill/>
        </p:spPr>
        <p:txBody>
          <a:bodyPr wrap="square" rtlCol="0">
            <a:spAutoFit/>
          </a:bodyPr>
          <a:lstStyle/>
          <a:p>
            <a:r>
              <a:rPr lang="es-ES" dirty="0">
                <a:solidFill>
                  <a:schemeClr val="accent2">
                    <a:lumMod val="75000"/>
                  </a:schemeClr>
                </a:solidFill>
                <a:effectLst>
                  <a:outerShdw blurRad="38100" dist="38100" dir="2700000" algn="tl">
                    <a:srgbClr val="000000">
                      <a:alpha val="43137"/>
                    </a:srgbClr>
                  </a:outerShdw>
                </a:effectLst>
              </a:rPr>
              <a:t>                 </a:t>
            </a:r>
            <a:r>
              <a:rPr lang="es-ES" sz="2800" u="sng" dirty="0">
                <a:solidFill>
                  <a:schemeClr val="accent2">
                    <a:lumMod val="75000"/>
                  </a:schemeClr>
                </a:solidFill>
                <a:effectLst>
                  <a:outerShdw blurRad="38100" dist="38100" dir="2700000" algn="tl">
                    <a:srgbClr val="000000">
                      <a:alpha val="43137"/>
                    </a:srgbClr>
                  </a:outerShdw>
                </a:effectLst>
              </a:rPr>
              <a:t>ANTES DE LA REFORMA</a:t>
            </a:r>
            <a:r>
              <a:rPr lang="es-ES" sz="2800" dirty="0">
                <a:solidFill>
                  <a:schemeClr val="accent2">
                    <a:lumMod val="75000"/>
                  </a:schemeClr>
                </a:solidFill>
                <a:effectLst>
                  <a:outerShdw blurRad="38100" dist="38100" dir="2700000" algn="tl">
                    <a:srgbClr val="000000">
                      <a:alpha val="43137"/>
                    </a:srgbClr>
                  </a:outerShdw>
                </a:effectLst>
              </a:rPr>
              <a:t>                          </a:t>
            </a:r>
            <a:r>
              <a:rPr lang="es-ES" sz="2800" u="sng" dirty="0">
                <a:solidFill>
                  <a:schemeClr val="accent2">
                    <a:lumMod val="75000"/>
                  </a:schemeClr>
                </a:solidFill>
                <a:effectLst>
                  <a:outerShdw blurRad="38100" dist="38100" dir="2700000" algn="tl">
                    <a:srgbClr val="000000">
                      <a:alpha val="43137"/>
                    </a:srgbClr>
                  </a:outerShdw>
                </a:effectLst>
              </a:rPr>
              <a:t>DESPUES DE LA REFORMA (2014)</a:t>
            </a:r>
          </a:p>
          <a:p>
            <a:endParaRPr lang="es-ES" sz="1050" u="sng" dirty="0">
              <a:solidFill>
                <a:schemeClr val="accent2">
                  <a:lumMod val="75000"/>
                </a:schemeClr>
              </a:solidFill>
              <a:effectLst>
                <a:outerShdw blurRad="38100" dist="38100" dir="2700000" algn="tl">
                  <a:srgbClr val="000000">
                    <a:alpha val="43137"/>
                  </a:srgbClr>
                </a:outerShdw>
              </a:effectLst>
            </a:endParaRPr>
          </a:p>
          <a:p>
            <a:pPr marL="742950" lvl="1" indent="-285750">
              <a:buFont typeface="Arial" panose="020B0604020202020204" pitchFamily="34" charset="0"/>
              <a:buChar char="•"/>
            </a:pPr>
            <a:r>
              <a:rPr lang="es-MX" b="1" dirty="0">
                <a:effectLst>
                  <a:outerShdw blurRad="38100" dist="38100" dir="2700000" algn="tl">
                    <a:srgbClr val="000000">
                      <a:alpha val="43137"/>
                    </a:srgbClr>
                  </a:outerShdw>
                </a:effectLst>
              </a:rPr>
              <a:t>Individuos</a:t>
            </a:r>
            <a:r>
              <a:rPr lang="es-MX" dirty="0"/>
              <a:t> </a:t>
            </a:r>
            <a:r>
              <a:rPr lang="es-MX" dirty="0">
                <a:sym typeface="Wingdings" panose="05000000000000000000" pitchFamily="2" charset="2"/>
              </a:rPr>
              <a:t></a:t>
            </a:r>
            <a:r>
              <a:rPr lang="es-MX" i="1" dirty="0">
                <a:sym typeface="Wingdings" panose="05000000000000000000" pitchFamily="2" charset="2"/>
              </a:rPr>
              <a:t> </a:t>
            </a:r>
            <a:r>
              <a:rPr lang="es-MX" b="1" i="1" dirty="0">
                <a:sym typeface="Wingdings" panose="05000000000000000000" pitchFamily="2" charset="2"/>
              </a:rPr>
              <a:t>Impuesto s/ Renta de las </a:t>
            </a:r>
            <a:r>
              <a:rPr lang="es-MX" b="1" i="1" dirty="0" err="1">
                <a:sym typeface="Wingdings" panose="05000000000000000000" pitchFamily="2" charset="2"/>
              </a:rPr>
              <a:t>Ps</a:t>
            </a:r>
            <a:r>
              <a:rPr lang="es-MX" b="1" i="1" dirty="0">
                <a:sym typeface="Wingdings" panose="05000000000000000000" pitchFamily="2" charset="2"/>
              </a:rPr>
              <a:t> </a:t>
            </a:r>
            <a:r>
              <a:rPr lang="es-MX" b="1" i="1" dirty="0" err="1">
                <a:sym typeface="Wingdings" panose="05000000000000000000" pitchFamily="2" charset="2"/>
              </a:rPr>
              <a:t>Fs</a:t>
            </a:r>
            <a:r>
              <a:rPr lang="es-MX" b="1" i="1" dirty="0">
                <a:sym typeface="Wingdings" panose="05000000000000000000" pitchFamily="2" charset="2"/>
              </a:rPr>
              <a:t>  </a:t>
            </a:r>
            <a:r>
              <a:rPr lang="es-MX" b="1" dirty="0">
                <a:sym typeface="Wingdings" panose="05000000000000000000" pitchFamily="2" charset="2"/>
              </a:rPr>
              <a:t>(IRPF)</a:t>
            </a:r>
          </a:p>
          <a:p>
            <a:pPr marL="982663" lvl="2" indent="-285750">
              <a:buFont typeface="Wingdings" panose="05000000000000000000" pitchFamily="2" charset="2"/>
              <a:buChar char="v"/>
            </a:pPr>
            <a:r>
              <a:rPr lang="es-MX" dirty="0">
                <a:sym typeface="Wingdings" panose="05000000000000000000" pitchFamily="2" charset="2"/>
              </a:rPr>
              <a:t>Estimación Directa Normal (EDN)</a:t>
            </a:r>
          </a:p>
          <a:p>
            <a:pPr marL="982663" lvl="2" indent="-285750">
              <a:buFont typeface="Wingdings" panose="05000000000000000000" pitchFamily="2" charset="2"/>
              <a:buChar char="v"/>
            </a:pPr>
            <a:r>
              <a:rPr lang="es-MX" dirty="0">
                <a:solidFill>
                  <a:srgbClr val="FF0000"/>
                </a:solidFill>
                <a:sym typeface="Wingdings" panose="05000000000000000000" pitchFamily="2" charset="2"/>
              </a:rPr>
              <a:t>Estimación Directa Simplificada (EDS) &lt;= </a:t>
            </a:r>
            <a:r>
              <a:rPr lang="es-AR" dirty="0">
                <a:solidFill>
                  <a:srgbClr val="FF0000"/>
                </a:solidFill>
              </a:rPr>
              <a:t>€ 600.000</a:t>
            </a:r>
            <a:endParaRPr lang="es-MX" dirty="0">
              <a:solidFill>
                <a:srgbClr val="FF0000"/>
              </a:solidFill>
              <a:sym typeface="Wingdings" panose="05000000000000000000" pitchFamily="2" charset="2"/>
            </a:endParaRPr>
          </a:p>
          <a:p>
            <a:pPr marL="982663" lvl="2" indent="-285750">
              <a:buFont typeface="Wingdings" panose="05000000000000000000" pitchFamily="2" charset="2"/>
              <a:buChar char="v"/>
            </a:pPr>
            <a:r>
              <a:rPr lang="es-MX" dirty="0">
                <a:sym typeface="Wingdings" panose="05000000000000000000" pitchFamily="2" charset="2"/>
              </a:rPr>
              <a:t>Estimación Objetiva (EO) &lt;= </a:t>
            </a:r>
            <a:r>
              <a:rPr lang="es-AR" dirty="0"/>
              <a:t>€ 150.000</a:t>
            </a:r>
            <a:endParaRPr lang="es-MX" dirty="0">
              <a:sym typeface="Wingdings" panose="05000000000000000000" pitchFamily="2" charset="2"/>
            </a:endParaRPr>
          </a:p>
          <a:p>
            <a:pPr lvl="2"/>
            <a:r>
              <a:rPr lang="es-MX" dirty="0"/>
              <a:t>                                                                                                            </a:t>
            </a:r>
          </a:p>
          <a:p>
            <a:pPr lvl="2"/>
            <a:r>
              <a:rPr lang="es-MX" dirty="0">
                <a:sym typeface="Wingdings" panose="05000000000000000000" pitchFamily="2" charset="2"/>
              </a:rPr>
              <a:t>Formas Posibles de determinar el Rendimiento</a:t>
            </a:r>
            <a:r>
              <a:rPr lang="es-MX" dirty="0"/>
              <a:t> </a:t>
            </a:r>
          </a:p>
          <a:p>
            <a:pPr lvl="2"/>
            <a:endParaRPr lang="es-MX" dirty="0"/>
          </a:p>
          <a:p>
            <a:pPr lvl="2"/>
            <a:r>
              <a:rPr lang="es-MX" dirty="0"/>
              <a:t>Esta renta se </a:t>
            </a:r>
            <a:r>
              <a:rPr lang="es-MX" b="1" dirty="0"/>
              <a:t>SUMA</a:t>
            </a:r>
            <a:r>
              <a:rPr lang="es-MX" dirty="0"/>
              <a:t> al resto de rentas del individuo </a:t>
            </a:r>
          </a:p>
          <a:p>
            <a:pPr lvl="2"/>
            <a:r>
              <a:rPr lang="es-MX" dirty="0"/>
              <a:t>y tributa s/ </a:t>
            </a:r>
            <a:r>
              <a:rPr lang="es-MX" b="1" dirty="0"/>
              <a:t>tarifa progresiva</a:t>
            </a:r>
            <a:r>
              <a:rPr lang="es-MX" dirty="0"/>
              <a:t>, cuyos tipos varían s/ </a:t>
            </a:r>
          </a:p>
          <a:p>
            <a:pPr lvl="2"/>
            <a:r>
              <a:rPr lang="es-MX" dirty="0"/>
              <a:t>                                 comunidad </a:t>
            </a:r>
          </a:p>
          <a:p>
            <a:pPr marL="742950" lvl="1" indent="-285750">
              <a:buFont typeface="Arial" panose="020B0604020202020204" pitchFamily="34" charset="0"/>
              <a:buChar char="•"/>
            </a:pPr>
            <a:r>
              <a:rPr lang="es-MX" b="1" dirty="0">
                <a:effectLst>
                  <a:outerShdw blurRad="38100" dist="38100" dir="2700000" algn="tl">
                    <a:srgbClr val="000000">
                      <a:alpha val="43137"/>
                    </a:srgbClr>
                  </a:outerShdw>
                </a:effectLst>
              </a:rPr>
              <a:t>Sociedades</a:t>
            </a:r>
            <a:r>
              <a:rPr lang="es-MX" dirty="0"/>
              <a:t> </a:t>
            </a:r>
            <a:r>
              <a:rPr lang="es-MX" dirty="0">
                <a:sym typeface="Wingdings" panose="05000000000000000000" pitchFamily="2" charset="2"/>
              </a:rPr>
              <a:t> </a:t>
            </a:r>
            <a:r>
              <a:rPr lang="es-MX" b="1" i="1" dirty="0">
                <a:sym typeface="Wingdings" panose="05000000000000000000" pitchFamily="2" charset="2"/>
              </a:rPr>
              <a:t>Impuesto sobre Sociedades  </a:t>
            </a:r>
          </a:p>
          <a:p>
            <a:pPr lvl="1"/>
            <a:r>
              <a:rPr lang="es-MX" b="1" dirty="0">
                <a:solidFill>
                  <a:srgbClr val="FF0000"/>
                </a:solidFill>
                <a:effectLst>
                  <a:outerShdw blurRad="38100" dist="38100" dir="2700000" algn="tl">
                    <a:srgbClr val="000000">
                      <a:alpha val="43137"/>
                    </a:srgbClr>
                  </a:outerShdw>
                </a:effectLst>
              </a:rPr>
              <a:t>													Se elimina el Reg. Especial p/ ERD</a:t>
            </a:r>
            <a:r>
              <a:rPr lang="es-MX" b="1" dirty="0">
                <a:solidFill>
                  <a:srgbClr val="FF0000"/>
                </a:solidFill>
                <a:effectLst>
                  <a:outerShdw blurRad="38100" dist="38100" dir="2700000" algn="tl">
                    <a:srgbClr val="000000">
                      <a:alpha val="43137"/>
                    </a:srgbClr>
                  </a:outerShdw>
                </a:effectLst>
                <a:sym typeface="Wingdings" panose="05000000000000000000" pitchFamily="2" charset="2"/>
              </a:rPr>
              <a:t>  </a:t>
            </a:r>
          </a:p>
          <a:p>
            <a:pPr lvl="1"/>
            <a:r>
              <a:rPr lang="es-MX" dirty="0"/>
              <a:t>													* Se elimina </a:t>
            </a:r>
            <a:r>
              <a:rPr lang="es-MX" dirty="0" err="1"/>
              <a:t>amortizac</a:t>
            </a:r>
            <a:r>
              <a:rPr lang="es-MX" dirty="0"/>
              <a:t>. acelerada p/ las ERD</a:t>
            </a:r>
          </a:p>
          <a:p>
            <a:pPr marL="0" lvl="1"/>
            <a:r>
              <a:rPr lang="es-MX" dirty="0"/>
              <a:t> 	</a:t>
            </a:r>
            <a:r>
              <a:rPr lang="es-MX" b="1" dirty="0">
                <a:solidFill>
                  <a:srgbClr val="FF0000"/>
                </a:solidFill>
                <a:effectLst>
                  <a:outerShdw blurRad="38100" dist="38100" dir="2700000" algn="tl">
                    <a:srgbClr val="000000">
                      <a:alpha val="43137"/>
                    </a:srgbClr>
                  </a:outerShdw>
                </a:effectLst>
                <a:sym typeface="Wingdings" panose="05000000000000000000" pitchFamily="2" charset="2"/>
              </a:rPr>
              <a:t>                            Régimen Especial p/ ERD  					</a:t>
            </a:r>
            <a:r>
              <a:rPr lang="es-MX" dirty="0"/>
              <a:t>* Se generaliza el </a:t>
            </a:r>
            <a:r>
              <a:rPr lang="es-MX" dirty="0" err="1"/>
              <a:t>Rég</a:t>
            </a:r>
            <a:r>
              <a:rPr lang="es-MX" dirty="0"/>
              <a:t>. de Libertad de </a:t>
            </a:r>
            <a:r>
              <a:rPr lang="es-MX" dirty="0" err="1"/>
              <a:t>Amortizac</a:t>
            </a:r>
            <a:r>
              <a:rPr lang="es-MX" dirty="0"/>
              <a:t>. </a:t>
            </a:r>
          </a:p>
          <a:p>
            <a:pPr marL="0" lvl="1"/>
            <a:r>
              <a:rPr lang="es-MX" dirty="0"/>
              <a:t> 								                                                    * </a:t>
            </a:r>
            <a:r>
              <a:rPr lang="es-MX" dirty="0" err="1"/>
              <a:t>Reducc</a:t>
            </a:r>
            <a:r>
              <a:rPr lang="es-MX" dirty="0"/>
              <a:t>. progresiva y convergencia de tipos de </a:t>
            </a:r>
          </a:p>
          <a:p>
            <a:pPr marL="0" lvl="1"/>
            <a:r>
              <a:rPr lang="es-MX" dirty="0"/>
              <a:t> 	 * </a:t>
            </a:r>
            <a:r>
              <a:rPr lang="es-MX" dirty="0" err="1"/>
              <a:t>Amortizac</a:t>
            </a:r>
            <a:r>
              <a:rPr lang="es-MX" dirty="0"/>
              <a:t>. acelerada / Libertad de </a:t>
            </a:r>
            <a:r>
              <a:rPr lang="es-MX" dirty="0" err="1"/>
              <a:t>amortizac</a:t>
            </a:r>
            <a:r>
              <a:rPr lang="es-MX" dirty="0"/>
              <a:t>. 				    gravamen p/ todas las empresas (25%)</a:t>
            </a:r>
          </a:p>
          <a:p>
            <a:r>
              <a:rPr lang="es-MX" dirty="0"/>
              <a:t>	 * Menores Tipos Impositivos 							</a:t>
            </a:r>
            <a:r>
              <a:rPr lang="es-MX" b="1" dirty="0">
                <a:solidFill>
                  <a:srgbClr val="FF0000"/>
                </a:solidFill>
                <a:effectLst>
                  <a:outerShdw blurRad="38100" dist="38100" dir="2700000" algn="tl">
                    <a:srgbClr val="000000">
                      <a:alpha val="43137"/>
                    </a:srgbClr>
                  </a:outerShdw>
                </a:effectLst>
                <a:sym typeface="Wingdings" panose="05000000000000000000" pitchFamily="2" charset="2"/>
              </a:rPr>
              <a:t>Se crea la Reserva de Nivelación de BI</a:t>
            </a:r>
            <a:endParaRPr lang="es-MX" dirty="0"/>
          </a:p>
          <a:p>
            <a:r>
              <a:rPr lang="es-MX" dirty="0"/>
              <a:t>	 * Previsiones Globales por insolvencia 		</a:t>
            </a:r>
            <a:endParaRPr lang="es-MX" b="1" dirty="0">
              <a:solidFill>
                <a:srgbClr val="FF0000"/>
              </a:solidFill>
              <a:effectLst>
                <a:outerShdw blurRad="38100" dist="38100" dir="2700000" algn="tl">
                  <a:srgbClr val="000000">
                    <a:alpha val="43137"/>
                  </a:srgbClr>
                </a:outerShdw>
              </a:effectLst>
              <a:sym typeface="Wingdings" panose="05000000000000000000" pitchFamily="2" charset="2"/>
            </a:endParaRPr>
          </a:p>
          <a:p>
            <a:endParaRPr lang="es-MX" sz="600" b="1" dirty="0">
              <a:solidFill>
                <a:srgbClr val="FF0000"/>
              </a:solidFill>
              <a:effectLst>
                <a:outerShdw blurRad="38100" dist="38100" dir="2700000" algn="tl">
                  <a:srgbClr val="000000">
                    <a:alpha val="43137"/>
                  </a:srgbClr>
                </a:outerShdw>
              </a:effectLst>
              <a:sym typeface="Wingdings" panose="05000000000000000000" pitchFamily="2" charset="2"/>
            </a:endParaRPr>
          </a:p>
          <a:p>
            <a:r>
              <a:rPr lang="es-MX" b="1" dirty="0">
                <a:solidFill>
                  <a:srgbClr val="FF0000"/>
                </a:solidFill>
                <a:effectLst>
                  <a:outerShdw blurRad="38100" dist="38100" dir="2700000" algn="tl">
                    <a:srgbClr val="000000">
                      <a:alpha val="43137"/>
                    </a:srgbClr>
                  </a:outerShdw>
                </a:effectLst>
                <a:sym typeface="Wingdings" panose="05000000000000000000" pitchFamily="2" charset="2"/>
              </a:rPr>
              <a:t>                                                                                                                           Posibilidad de aplicar el CRITERIO CAJA</a:t>
            </a:r>
            <a:endParaRPr lang="es-MX" b="1" dirty="0">
              <a:solidFill>
                <a:srgbClr val="FF0000"/>
              </a:solidFill>
              <a:effectLst>
                <a:outerShdw blurRad="38100" dist="38100" dir="2700000" algn="tl">
                  <a:srgbClr val="000000">
                    <a:alpha val="43137"/>
                  </a:srgbClr>
                </a:outerShdw>
              </a:effectLst>
            </a:endParaRPr>
          </a:p>
        </p:txBody>
      </p:sp>
      <p:pic>
        <p:nvPicPr>
          <p:cNvPr id="14" name="Picture 13">
            <a:extLst>
              <a:ext uri="{FF2B5EF4-FFF2-40B4-BE49-F238E27FC236}">
                <a16:creationId xmlns:a16="http://schemas.microsoft.com/office/drawing/2014/main" id="{29EC0A18-E9D3-42E5-8771-344BA5A1AE0F}"/>
              </a:ext>
            </a:extLst>
          </p:cNvPr>
          <p:cNvPicPr>
            <a:picLocks noChangeAspect="1"/>
          </p:cNvPicPr>
          <p:nvPr/>
        </p:nvPicPr>
        <p:blipFill>
          <a:blip r:embed="rId3"/>
          <a:stretch>
            <a:fillRect/>
          </a:stretch>
        </p:blipFill>
        <p:spPr>
          <a:xfrm>
            <a:off x="0" y="0"/>
            <a:ext cx="861545" cy="679296"/>
          </a:xfrm>
          <a:prstGeom prst="rect">
            <a:avLst/>
          </a:prstGeom>
        </p:spPr>
      </p:pic>
      <p:sp>
        <p:nvSpPr>
          <p:cNvPr id="9" name="CuadroTexto 8"/>
          <p:cNvSpPr txBox="1"/>
          <p:nvPr/>
        </p:nvSpPr>
        <p:spPr>
          <a:xfrm>
            <a:off x="10753140" y="6487363"/>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sp>
        <p:nvSpPr>
          <p:cNvPr id="2" name="Cerrar llave 1"/>
          <p:cNvSpPr/>
          <p:nvPr/>
        </p:nvSpPr>
        <p:spPr>
          <a:xfrm rot="5400000">
            <a:off x="3679721" y="-375211"/>
            <a:ext cx="346908" cy="4978672"/>
          </a:xfrm>
          <a:prstGeom prst="rightBrace">
            <a:avLst/>
          </a:prstGeom>
          <a:ln w="28575" cmpd="sng">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AR"/>
          </a:p>
        </p:txBody>
      </p:sp>
      <p:sp>
        <p:nvSpPr>
          <p:cNvPr id="3" name="Flecha abajo 2"/>
          <p:cNvSpPr/>
          <p:nvPr/>
        </p:nvSpPr>
        <p:spPr>
          <a:xfrm rot="16200000">
            <a:off x="6203356" y="4575304"/>
            <a:ext cx="575832" cy="54426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6" name="Flecha abajo 15"/>
          <p:cNvSpPr/>
          <p:nvPr/>
        </p:nvSpPr>
        <p:spPr>
          <a:xfrm>
            <a:off x="3620051" y="2599333"/>
            <a:ext cx="434714" cy="3821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5" name="CuadroTexto 4"/>
          <p:cNvSpPr txBox="1"/>
          <p:nvPr/>
        </p:nvSpPr>
        <p:spPr>
          <a:xfrm rot="16200000">
            <a:off x="-728138" y="3133977"/>
            <a:ext cx="2727438" cy="369332"/>
          </a:xfrm>
          <a:prstGeom prst="rect">
            <a:avLst/>
          </a:prstGeom>
          <a:noFill/>
        </p:spPr>
        <p:txBody>
          <a:bodyPr wrap="square" rtlCol="0">
            <a:spAutoFit/>
          </a:bodyPr>
          <a:lstStyle/>
          <a:p>
            <a:pPr algn="ctr"/>
            <a:r>
              <a:rPr lang="es-ES" b="1" dirty="0">
                <a:solidFill>
                  <a:schemeClr val="accent2">
                    <a:lumMod val="75000"/>
                  </a:schemeClr>
                </a:solidFill>
                <a:effectLst>
                  <a:outerShdw blurRad="38100" dist="38100" dir="2700000" algn="tl">
                    <a:srgbClr val="000000">
                      <a:alpha val="43137"/>
                    </a:srgbClr>
                  </a:outerShdw>
                </a:effectLst>
              </a:rPr>
              <a:t>IMPOSISICÓN DIRECTA</a:t>
            </a:r>
            <a:endParaRPr lang="es-AR" b="1" dirty="0">
              <a:solidFill>
                <a:schemeClr val="accent2">
                  <a:lumMod val="75000"/>
                </a:schemeClr>
              </a:solidFill>
              <a:effectLst>
                <a:outerShdw blurRad="38100" dist="38100" dir="2700000" algn="tl">
                  <a:srgbClr val="000000">
                    <a:alpha val="43137"/>
                  </a:srgbClr>
                </a:outerShdw>
              </a:effectLst>
            </a:endParaRPr>
          </a:p>
        </p:txBody>
      </p:sp>
      <p:sp>
        <p:nvSpPr>
          <p:cNvPr id="15" name="Flecha abajo 14"/>
          <p:cNvSpPr/>
          <p:nvPr/>
        </p:nvSpPr>
        <p:spPr>
          <a:xfrm>
            <a:off x="3630557" y="4122144"/>
            <a:ext cx="424208" cy="4180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3" name="CuadroTexto 12"/>
          <p:cNvSpPr txBox="1"/>
          <p:nvPr/>
        </p:nvSpPr>
        <p:spPr>
          <a:xfrm rot="16200000">
            <a:off x="246697" y="5934458"/>
            <a:ext cx="808248" cy="369332"/>
          </a:xfrm>
          <a:prstGeom prst="rect">
            <a:avLst/>
          </a:prstGeom>
          <a:noFill/>
        </p:spPr>
        <p:txBody>
          <a:bodyPr wrap="square" rtlCol="0">
            <a:spAutoFit/>
          </a:bodyPr>
          <a:lstStyle/>
          <a:p>
            <a:pPr algn="ctr"/>
            <a:r>
              <a:rPr lang="es-ES" b="1" dirty="0">
                <a:solidFill>
                  <a:schemeClr val="accent2">
                    <a:lumMod val="75000"/>
                  </a:schemeClr>
                </a:solidFill>
                <a:effectLst>
                  <a:outerShdw blurRad="38100" dist="38100" dir="2700000" algn="tl">
                    <a:srgbClr val="000000">
                      <a:alpha val="43137"/>
                    </a:srgbClr>
                  </a:outerShdw>
                </a:effectLst>
              </a:rPr>
              <a:t>IVA</a:t>
            </a:r>
            <a:endParaRPr lang="es-AR" b="1" dirty="0">
              <a:solidFill>
                <a:schemeClr val="accent2">
                  <a:lumMod val="75000"/>
                </a:schemeClr>
              </a:solidFill>
              <a:effectLst>
                <a:outerShdw blurRad="38100" dist="38100" dir="2700000" algn="tl">
                  <a:srgbClr val="000000">
                    <a:alpha val="43137"/>
                  </a:srgbClr>
                </a:outerShdw>
              </a:effectLst>
            </a:endParaRPr>
          </a:p>
        </p:txBody>
      </p:sp>
      <p:cxnSp>
        <p:nvCxnSpPr>
          <p:cNvPr id="8" name="Conector recto 7"/>
          <p:cNvCxnSpPr/>
          <p:nvPr/>
        </p:nvCxnSpPr>
        <p:spPr>
          <a:xfrm>
            <a:off x="333423" y="5929050"/>
            <a:ext cx="11721667" cy="25810"/>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Flecha abajo 16"/>
          <p:cNvSpPr/>
          <p:nvPr/>
        </p:nvSpPr>
        <p:spPr>
          <a:xfrm rot="10800000">
            <a:off x="9033932" y="3296938"/>
            <a:ext cx="677917" cy="5623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8" name="Rectángulo redondeado 17"/>
          <p:cNvSpPr/>
          <p:nvPr/>
        </p:nvSpPr>
        <p:spPr>
          <a:xfrm>
            <a:off x="7457091" y="1150879"/>
            <a:ext cx="3831020" cy="2010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2800" u="sng" dirty="0"/>
              <a:t>Sistema de Tributación</a:t>
            </a:r>
            <a:r>
              <a:rPr lang="es-AR" sz="2800" dirty="0"/>
              <a:t>:</a:t>
            </a:r>
          </a:p>
          <a:p>
            <a:pPr algn="ctr"/>
            <a:endParaRPr lang="es-AR" sz="2400" dirty="0"/>
          </a:p>
          <a:p>
            <a:pPr marL="285750" indent="-285750">
              <a:buFont typeface="Arial" panose="020B0604020202020204" pitchFamily="34" charset="0"/>
              <a:buChar char="•"/>
            </a:pPr>
            <a:r>
              <a:rPr lang="es-AR" sz="2000" b="1" dirty="0">
                <a:effectLst>
                  <a:outerShdw blurRad="38100" dist="38100" dir="2700000" algn="tl">
                    <a:srgbClr val="000000">
                      <a:alpha val="43137"/>
                    </a:srgbClr>
                  </a:outerShdw>
                </a:effectLst>
              </a:rPr>
              <a:t>MAS SIMPLE </a:t>
            </a:r>
          </a:p>
          <a:p>
            <a:pPr marL="285750" indent="-285750">
              <a:buFont typeface="Arial" panose="020B0604020202020204" pitchFamily="34" charset="0"/>
              <a:buChar char="•"/>
            </a:pPr>
            <a:r>
              <a:rPr lang="es-AR" sz="2000" b="1" dirty="0">
                <a:effectLst>
                  <a:outerShdw blurRad="38100" dist="38100" dir="2700000" algn="tl">
                    <a:srgbClr val="000000">
                      <a:alpha val="43137"/>
                    </a:srgbClr>
                  </a:outerShdw>
                </a:effectLst>
              </a:rPr>
              <a:t>MAS NEUTRAL</a:t>
            </a:r>
          </a:p>
          <a:p>
            <a:pPr marL="285750" indent="-285750">
              <a:buFont typeface="Arial" panose="020B0604020202020204" pitchFamily="34" charset="0"/>
              <a:buChar char="•"/>
            </a:pPr>
            <a:r>
              <a:rPr lang="es-ES" sz="2000" b="1" dirty="0">
                <a:effectLst>
                  <a:outerShdw blurRad="38100" dist="38100" dir="2700000" algn="tl">
                    <a:srgbClr val="000000">
                      <a:alpha val="43137"/>
                    </a:srgbClr>
                  </a:outerShdw>
                </a:effectLst>
              </a:rPr>
              <a:t>ASISTENCIA FOCALIZADA</a:t>
            </a:r>
            <a:endParaRPr lang="es-AR" sz="2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12833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uadroTexto 17"/>
          <p:cNvSpPr txBox="1"/>
          <p:nvPr/>
        </p:nvSpPr>
        <p:spPr>
          <a:xfrm>
            <a:off x="0" y="-3117"/>
            <a:ext cx="12187822" cy="807126"/>
          </a:xfrm>
          <a:prstGeom prst="rect">
            <a:avLst/>
          </a:prstGeom>
          <a:gradFill flip="none" rotWithShape="1">
            <a:gsLst>
              <a:gs pos="1000">
                <a:schemeClr val="accent1">
                  <a:lumMod val="5000"/>
                  <a:lumOff val="95000"/>
                </a:schemeClr>
              </a:gs>
              <a:gs pos="0">
                <a:schemeClr val="accent1">
                  <a:lumMod val="45000"/>
                  <a:lumOff val="55000"/>
                </a:schemeClr>
              </a:gs>
              <a:gs pos="100000">
                <a:schemeClr val="accent1">
                  <a:lumMod val="45000"/>
                  <a:lumOff val="55000"/>
                </a:schemeClr>
              </a:gs>
              <a:gs pos="91000">
                <a:schemeClr val="accent1">
                  <a:lumMod val="30000"/>
                  <a:lumOff val="70000"/>
                </a:schemeClr>
              </a:gs>
            </a:gsLst>
            <a:lin ang="5400000" scaled="1"/>
            <a:tileRect/>
          </a:gradFill>
        </p:spPr>
        <p:txBody>
          <a:bodyPr wrap="square" bIns="144000" rtlCol="0" anchor="t" anchorCtr="0">
            <a:spAutoFit/>
          </a:bodyPr>
          <a:lstStyle/>
          <a:p>
            <a:pPr algn="ctr">
              <a:spcAft>
                <a:spcPts val="1200"/>
              </a:spcAft>
            </a:pPr>
            <a:r>
              <a:rPr lang="es-ES" sz="4000" b="1" dirty="0">
                <a:solidFill>
                  <a:schemeClr val="accent2">
                    <a:lumMod val="50000"/>
                  </a:schemeClr>
                </a:solidFill>
                <a:effectLst>
                  <a:outerShdw blurRad="38100" dist="38100" dir="2700000" algn="tl">
                    <a:srgbClr val="000000">
                      <a:alpha val="43137"/>
                    </a:srgbClr>
                  </a:outerShdw>
                </a:effectLst>
                <a:latin typeface="+mj-lt"/>
              </a:rPr>
              <a:t>CHILE</a:t>
            </a:r>
          </a:p>
        </p:txBody>
      </p:sp>
      <p:sp>
        <p:nvSpPr>
          <p:cNvPr id="7" name="Rectángulo 6"/>
          <p:cNvSpPr/>
          <p:nvPr/>
        </p:nvSpPr>
        <p:spPr>
          <a:xfrm>
            <a:off x="951978" y="810890"/>
            <a:ext cx="10609545" cy="5514754"/>
          </a:xfrm>
          <a:prstGeom prst="rect">
            <a:avLst/>
          </a:prstGeom>
          <a:gradFill>
            <a:gsLst>
              <a:gs pos="1000">
                <a:schemeClr val="accent1">
                  <a:lumMod val="5000"/>
                  <a:lumOff val="95000"/>
                </a:schemeClr>
              </a:gs>
              <a:gs pos="26000">
                <a:schemeClr val="accent1">
                  <a:lumMod val="45000"/>
                  <a:lumOff val="55000"/>
                </a:schemeClr>
              </a:gs>
              <a:gs pos="80000">
                <a:schemeClr val="accent1">
                  <a:lumMod val="45000"/>
                  <a:lumOff val="55000"/>
                </a:schemeClr>
              </a:gs>
              <a:gs pos="12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10" name="CuadroTexto 9"/>
          <p:cNvSpPr txBox="1"/>
          <p:nvPr/>
        </p:nvSpPr>
        <p:spPr>
          <a:xfrm>
            <a:off x="181875" y="394699"/>
            <a:ext cx="5378267" cy="5693866"/>
          </a:xfrm>
          <a:prstGeom prst="rect">
            <a:avLst/>
          </a:prstGeom>
          <a:noFill/>
        </p:spPr>
        <p:txBody>
          <a:bodyPr wrap="square" rtlCol="0">
            <a:spAutoFit/>
          </a:bodyPr>
          <a:lstStyle/>
          <a:p>
            <a:r>
              <a:rPr lang="es-ES" sz="2800" dirty="0">
                <a:solidFill>
                  <a:schemeClr val="accent2">
                    <a:lumMod val="75000"/>
                  </a:schemeClr>
                </a:solidFill>
                <a:effectLst>
                  <a:outerShdw blurRad="38100" dist="38100" dir="2700000" algn="tl">
                    <a:srgbClr val="000000">
                      <a:alpha val="43137"/>
                    </a:srgbClr>
                  </a:outerShdw>
                </a:effectLst>
              </a:rPr>
              <a:t>              </a:t>
            </a:r>
            <a:r>
              <a:rPr lang="es-ES" sz="2800" u="sng" dirty="0">
                <a:solidFill>
                  <a:schemeClr val="accent2">
                    <a:lumMod val="75000"/>
                  </a:schemeClr>
                </a:solidFill>
                <a:effectLst>
                  <a:outerShdw blurRad="38100" dist="38100" dir="2700000" algn="tl">
                    <a:srgbClr val="000000">
                      <a:alpha val="43137"/>
                    </a:srgbClr>
                  </a:outerShdw>
                </a:effectLst>
              </a:rPr>
              <a:t>ANTES DE LA REFORMA</a:t>
            </a:r>
          </a:p>
          <a:p>
            <a:endParaRPr lang="es-ES" sz="400" u="sng" dirty="0">
              <a:solidFill>
                <a:schemeClr val="accent2">
                  <a:lumMod val="75000"/>
                </a:schemeClr>
              </a:solidFill>
              <a:effectLst>
                <a:outerShdw blurRad="38100" dist="38100" dir="2700000" algn="tl">
                  <a:srgbClr val="000000">
                    <a:alpha val="43137"/>
                  </a:srgbClr>
                </a:outerShdw>
              </a:effectLst>
            </a:endParaRPr>
          </a:p>
          <a:p>
            <a:pPr marL="742950" lvl="1" indent="-285750">
              <a:buFont typeface="Wingdings" panose="05000000000000000000" pitchFamily="2" charset="2"/>
              <a:buChar char="ü"/>
            </a:pPr>
            <a:r>
              <a:rPr lang="es-MX" b="1" dirty="0">
                <a:effectLst>
                  <a:outerShdw blurRad="38100" dist="38100" dir="2700000" algn="tl">
                    <a:srgbClr val="000000">
                      <a:alpha val="43137"/>
                    </a:srgbClr>
                  </a:outerShdw>
                </a:effectLst>
              </a:rPr>
              <a:t>Impuesto a la Renta </a:t>
            </a:r>
          </a:p>
          <a:p>
            <a:pPr marL="742950" lvl="1" indent="-285750">
              <a:buFont typeface="Wingdings" panose="05000000000000000000" pitchFamily="2" charset="2"/>
              <a:buChar char="ü"/>
            </a:pPr>
            <a:endParaRPr lang="es-MX" b="1" dirty="0">
              <a:effectLst>
                <a:outerShdw blurRad="38100" dist="38100" dir="2700000" algn="tl">
                  <a:srgbClr val="000000">
                    <a:alpha val="43137"/>
                  </a:srgbClr>
                </a:outerShdw>
              </a:effectLst>
            </a:endParaRPr>
          </a:p>
          <a:p>
            <a:pPr marL="1200150" lvl="2" indent="-285750">
              <a:buFont typeface="Arial" panose="020B0604020202020204" pitchFamily="34" charset="0"/>
              <a:buChar char="•"/>
            </a:pPr>
            <a:r>
              <a:rPr lang="es-AR" sz="1600" u="sng" dirty="0">
                <a:sym typeface="Wingdings" panose="05000000000000000000" pitchFamily="2" charset="2"/>
              </a:rPr>
              <a:t>Imp. de </a:t>
            </a:r>
            <a:r>
              <a:rPr lang="es-AR" sz="1600" u="sng" dirty="0" err="1">
                <a:sym typeface="Wingdings" panose="05000000000000000000" pitchFamily="2" charset="2"/>
              </a:rPr>
              <a:t>Iª</a:t>
            </a:r>
            <a:r>
              <a:rPr lang="es-AR" sz="1600" u="sng" dirty="0">
                <a:sym typeface="Wingdings" panose="05000000000000000000" pitchFamily="2" charset="2"/>
              </a:rPr>
              <a:t> Cat</a:t>
            </a:r>
            <a:r>
              <a:rPr lang="es-AR" sz="1600" dirty="0">
                <a:sym typeface="Wingdings" panose="05000000000000000000" pitchFamily="2" charset="2"/>
              </a:rPr>
              <a:t>. Grava "rentas de capital"</a:t>
            </a:r>
          </a:p>
          <a:p>
            <a:pPr marL="1200150" lvl="2" indent="-285750">
              <a:buFont typeface="Arial" panose="020B0604020202020204" pitchFamily="34" charset="0"/>
              <a:buChar char="•"/>
            </a:pPr>
            <a:r>
              <a:rPr lang="es-AR" sz="1600" u="sng" dirty="0">
                <a:sym typeface="Wingdings" panose="05000000000000000000" pitchFamily="2" charset="2"/>
              </a:rPr>
              <a:t>Imp. de </a:t>
            </a:r>
            <a:r>
              <a:rPr lang="es-AR" sz="1600" u="sng" dirty="0" err="1">
                <a:sym typeface="Wingdings" panose="05000000000000000000" pitchFamily="2" charset="2"/>
              </a:rPr>
              <a:t>IIª</a:t>
            </a:r>
            <a:r>
              <a:rPr lang="es-AR" sz="1600" u="sng" dirty="0">
                <a:sym typeface="Wingdings" panose="05000000000000000000" pitchFamily="2" charset="2"/>
              </a:rPr>
              <a:t> Cat</a:t>
            </a:r>
            <a:r>
              <a:rPr lang="es-AR" sz="1600" dirty="0">
                <a:sym typeface="Wingdings" panose="05000000000000000000" pitchFamily="2" charset="2"/>
              </a:rPr>
              <a:t>. Grava "rentas del trabajo“</a:t>
            </a:r>
          </a:p>
          <a:p>
            <a:pPr lvl="2"/>
            <a:r>
              <a:rPr lang="es-AR" sz="1600" dirty="0">
                <a:sym typeface="Wingdings" panose="05000000000000000000" pitchFamily="2" charset="2"/>
              </a:rPr>
              <a:t>      Sólo sirve para el cálculo del Global </a:t>
            </a:r>
            <a:r>
              <a:rPr lang="es-AR" sz="1600" dirty="0" err="1">
                <a:sym typeface="Wingdings" panose="05000000000000000000" pitchFamily="2" charset="2"/>
              </a:rPr>
              <a:t>Complem</a:t>
            </a:r>
            <a:r>
              <a:rPr lang="es-AR" sz="1600" dirty="0">
                <a:sym typeface="Wingdings" panose="05000000000000000000" pitchFamily="2" charset="2"/>
              </a:rPr>
              <a:t>.</a:t>
            </a:r>
          </a:p>
          <a:p>
            <a:pPr marL="1200150" lvl="2" indent="-285750">
              <a:buFont typeface="Arial" panose="020B0604020202020204" pitchFamily="34" charset="0"/>
              <a:buChar char="•"/>
            </a:pPr>
            <a:r>
              <a:rPr lang="es-AR" sz="1600" u="sng" dirty="0">
                <a:sym typeface="Wingdings" panose="05000000000000000000" pitchFamily="2" charset="2"/>
              </a:rPr>
              <a:t>Imp. Global Complementario</a:t>
            </a:r>
            <a:r>
              <a:rPr lang="es-AR" sz="1600" dirty="0">
                <a:sym typeface="Wingdings" panose="05000000000000000000" pitchFamily="2" charset="2"/>
              </a:rPr>
              <a:t>. Grava la totalidad de los ingresos de las personas naturales residentes en el país.</a:t>
            </a:r>
          </a:p>
          <a:p>
            <a:pPr marL="1200150" lvl="2" indent="-285750">
              <a:buFont typeface="Arial" panose="020B0604020202020204" pitchFamily="34" charset="0"/>
              <a:buChar char="•"/>
            </a:pPr>
            <a:r>
              <a:rPr lang="es-AR" sz="1600" u="sng" dirty="0">
                <a:sym typeface="Wingdings" panose="05000000000000000000" pitchFamily="2" charset="2"/>
              </a:rPr>
              <a:t>Imp. Adicional</a:t>
            </a:r>
            <a:r>
              <a:rPr lang="es-AR" sz="1600" dirty="0">
                <a:sym typeface="Wingdings" panose="05000000000000000000" pitchFamily="2" charset="2"/>
              </a:rPr>
              <a:t>. Grava las rentas de fuente chilena, de personas naturales y jurídicas que residen fuera del país.</a:t>
            </a:r>
            <a:endParaRPr lang="es-MX" sz="1600" dirty="0">
              <a:sym typeface="Wingdings" panose="05000000000000000000" pitchFamily="2" charset="2"/>
            </a:endParaRPr>
          </a:p>
          <a:p>
            <a:pPr marL="742950" lvl="1" indent="-285750">
              <a:buFont typeface="Arial" panose="020B0604020202020204" pitchFamily="34" charset="0"/>
              <a:buChar char="•"/>
            </a:pPr>
            <a:endParaRPr lang="es-MX" b="1" dirty="0">
              <a:effectLst>
                <a:outerShdw blurRad="38100" dist="38100" dir="2700000" algn="tl">
                  <a:srgbClr val="000000">
                    <a:alpha val="43137"/>
                  </a:srgbClr>
                </a:outerShdw>
              </a:effectLst>
              <a:sym typeface="Wingdings" panose="05000000000000000000" pitchFamily="2" charset="2"/>
            </a:endParaRPr>
          </a:p>
          <a:p>
            <a:pPr lvl="1"/>
            <a:r>
              <a:rPr lang="es-MX" b="1" dirty="0">
                <a:sym typeface="Wingdings" panose="05000000000000000000" pitchFamily="2" charset="2"/>
              </a:rPr>
              <a:t>       Impuesto a la Renta  </a:t>
            </a:r>
            <a:r>
              <a:rPr lang="es-MX" sz="1600" b="1" dirty="0">
                <a:effectLst>
                  <a:outerShdw blurRad="38100" dist="38100" dir="2700000" algn="tl">
                    <a:srgbClr val="000000">
                      <a:alpha val="43137"/>
                    </a:srgbClr>
                  </a:outerShdw>
                </a:effectLst>
                <a:sym typeface="Wingdings" panose="05000000000000000000" pitchFamily="2" charset="2"/>
              </a:rPr>
              <a:t>de Integración</a:t>
            </a:r>
            <a:r>
              <a:rPr lang="es-MX" sz="1600" dirty="0">
                <a:sym typeface="Wingdings" panose="05000000000000000000" pitchFamily="2" charset="2"/>
              </a:rPr>
              <a:t>, porque el</a:t>
            </a:r>
          </a:p>
          <a:p>
            <a:pPr lvl="1"/>
            <a:r>
              <a:rPr lang="es-MX" sz="1600" dirty="0">
                <a:sym typeface="Wingdings" panose="05000000000000000000" pitchFamily="2" charset="2"/>
              </a:rPr>
              <a:t>        Imp. </a:t>
            </a:r>
            <a:r>
              <a:rPr lang="es-MX" sz="1600" dirty="0"/>
              <a:t>que paga la </a:t>
            </a:r>
            <a:r>
              <a:rPr lang="es-MX" sz="1600" b="1" dirty="0">
                <a:effectLst>
                  <a:outerShdw blurRad="38100" dist="38100" dir="2700000" algn="tl">
                    <a:srgbClr val="000000">
                      <a:alpha val="43137"/>
                    </a:srgbClr>
                  </a:outerShdw>
                </a:effectLst>
              </a:rPr>
              <a:t>Sociedad</a:t>
            </a:r>
            <a:r>
              <a:rPr lang="es-MX" sz="1600" dirty="0"/>
              <a:t> (</a:t>
            </a:r>
            <a:r>
              <a:rPr lang="es-MX" sz="1600" dirty="0" err="1"/>
              <a:t>Iª</a:t>
            </a:r>
            <a:r>
              <a:rPr lang="es-MX" sz="1600" dirty="0"/>
              <a:t> C.) es un CREDITO</a:t>
            </a:r>
          </a:p>
          <a:p>
            <a:pPr lvl="1"/>
            <a:r>
              <a:rPr lang="es-MX" sz="1600" dirty="0"/>
              <a:t>        contra el Imp. que debe pagar las </a:t>
            </a:r>
            <a:r>
              <a:rPr lang="es-MX" sz="1600" b="1" dirty="0">
                <a:effectLst>
                  <a:outerShdw blurRad="38100" dist="38100" dir="2700000" algn="tl">
                    <a:srgbClr val="000000">
                      <a:alpha val="43137"/>
                    </a:srgbClr>
                  </a:outerShdw>
                </a:effectLst>
              </a:rPr>
              <a:t>Personas </a:t>
            </a:r>
          </a:p>
          <a:p>
            <a:pPr lvl="1"/>
            <a:r>
              <a:rPr lang="es-MX" sz="1600" b="1" dirty="0">
                <a:effectLst>
                  <a:outerShdw blurRad="38100" dist="38100" dir="2700000" algn="tl">
                    <a:srgbClr val="000000">
                      <a:alpha val="43137"/>
                    </a:srgbClr>
                  </a:outerShdw>
                </a:effectLst>
              </a:rPr>
              <a:t>        Naturales</a:t>
            </a:r>
            <a:r>
              <a:rPr lang="es-MX" sz="1600" dirty="0"/>
              <a:t> (IGC o IA)</a:t>
            </a:r>
            <a:endParaRPr lang="es-MX" sz="1600" b="1" dirty="0">
              <a:effectLst>
                <a:outerShdw blurRad="38100" dist="38100" dir="2700000" algn="tl">
                  <a:srgbClr val="000000">
                    <a:alpha val="43137"/>
                  </a:srgbClr>
                </a:outerShdw>
              </a:effectLst>
            </a:endParaRPr>
          </a:p>
          <a:p>
            <a:pPr lvl="1"/>
            <a:endParaRPr lang="es-MX" b="1" dirty="0">
              <a:effectLst>
                <a:outerShdw blurRad="38100" dist="38100" dir="2700000" algn="tl">
                  <a:srgbClr val="000000">
                    <a:alpha val="43137"/>
                  </a:srgbClr>
                </a:outerShdw>
              </a:effectLst>
            </a:endParaRPr>
          </a:p>
          <a:p>
            <a:pPr marL="722313" lvl="1" indent="-285750">
              <a:buFont typeface="Wingdings" panose="05000000000000000000" pitchFamily="2" charset="2"/>
              <a:buChar char="ü"/>
            </a:pPr>
            <a:r>
              <a:rPr lang="es-MX" b="1" dirty="0">
                <a:effectLst>
                  <a:outerShdw blurRad="38100" dist="38100" dir="2700000" algn="tl">
                    <a:srgbClr val="000000">
                      <a:alpha val="43137"/>
                    </a:srgbClr>
                  </a:outerShdw>
                </a:effectLst>
                <a:sym typeface="Wingdings" panose="05000000000000000000" pitchFamily="2" charset="2"/>
              </a:rPr>
              <a:t>Estatuto PYME</a:t>
            </a:r>
            <a:r>
              <a:rPr lang="es-MX" dirty="0">
                <a:sym typeface="Wingdings" panose="05000000000000000000" pitchFamily="2" charset="2"/>
              </a:rPr>
              <a:t>   </a:t>
            </a:r>
            <a:r>
              <a:rPr lang="es-MX" sz="1600" dirty="0">
                <a:sym typeface="Wingdings" panose="05000000000000000000" pitchFamily="2" charset="2"/>
              </a:rPr>
              <a:t>84.328 Micro  (10%)</a:t>
            </a:r>
          </a:p>
          <a:p>
            <a:pPr marL="436563" lvl="1"/>
            <a:r>
              <a:rPr lang="es-MX" sz="1600" dirty="0">
                <a:sym typeface="Wingdings" panose="05000000000000000000" pitchFamily="2" charset="2"/>
              </a:rPr>
              <a:t>                                             32.522 Pequeñas (17%) </a:t>
            </a:r>
          </a:p>
          <a:p>
            <a:pPr marL="436563" lvl="1"/>
            <a:r>
              <a:rPr lang="es-MX" sz="1600" dirty="0">
                <a:sym typeface="Wingdings" panose="05000000000000000000" pitchFamily="2" charset="2"/>
              </a:rPr>
              <a:t>                                               8.674 Medianas (30%)</a:t>
            </a:r>
            <a:endParaRPr lang="es-MX" sz="1600" b="1" dirty="0">
              <a:solidFill>
                <a:srgbClr val="FF0000"/>
              </a:solidFill>
              <a:effectLst>
                <a:outerShdw blurRad="38100" dist="38100" dir="2700000" algn="tl">
                  <a:srgbClr val="000000">
                    <a:alpha val="43137"/>
                  </a:srgbClr>
                </a:outerShdw>
              </a:effectLst>
            </a:endParaRPr>
          </a:p>
        </p:txBody>
      </p:sp>
      <p:pic>
        <p:nvPicPr>
          <p:cNvPr id="14" name="Picture 13">
            <a:extLst>
              <a:ext uri="{FF2B5EF4-FFF2-40B4-BE49-F238E27FC236}">
                <a16:creationId xmlns:a16="http://schemas.microsoft.com/office/drawing/2014/main" id="{29EC0A18-E9D3-42E5-8771-344BA5A1AE0F}"/>
              </a:ext>
            </a:extLst>
          </p:cNvPr>
          <p:cNvPicPr>
            <a:picLocks noChangeAspect="1"/>
          </p:cNvPicPr>
          <p:nvPr/>
        </p:nvPicPr>
        <p:blipFill>
          <a:blip r:embed="rId3"/>
          <a:stretch>
            <a:fillRect/>
          </a:stretch>
        </p:blipFill>
        <p:spPr>
          <a:xfrm>
            <a:off x="0" y="0"/>
            <a:ext cx="861545" cy="679296"/>
          </a:xfrm>
          <a:prstGeom prst="rect">
            <a:avLst/>
          </a:prstGeom>
        </p:spPr>
      </p:pic>
      <p:sp>
        <p:nvSpPr>
          <p:cNvPr id="9" name="CuadroTexto 8"/>
          <p:cNvSpPr txBox="1"/>
          <p:nvPr/>
        </p:nvSpPr>
        <p:spPr>
          <a:xfrm>
            <a:off x="10753140" y="6487363"/>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sp>
        <p:nvSpPr>
          <p:cNvPr id="5" name="CuadroTexto 4"/>
          <p:cNvSpPr txBox="1"/>
          <p:nvPr/>
        </p:nvSpPr>
        <p:spPr>
          <a:xfrm rot="16200000">
            <a:off x="-728138" y="3133977"/>
            <a:ext cx="2727438" cy="369332"/>
          </a:xfrm>
          <a:prstGeom prst="rect">
            <a:avLst/>
          </a:prstGeom>
          <a:noFill/>
        </p:spPr>
        <p:txBody>
          <a:bodyPr wrap="square" rtlCol="0">
            <a:spAutoFit/>
          </a:bodyPr>
          <a:lstStyle/>
          <a:p>
            <a:pPr algn="ctr"/>
            <a:r>
              <a:rPr lang="es-ES" b="1" dirty="0">
                <a:solidFill>
                  <a:schemeClr val="accent2">
                    <a:lumMod val="75000"/>
                  </a:schemeClr>
                </a:solidFill>
                <a:effectLst>
                  <a:outerShdw blurRad="38100" dist="38100" dir="2700000" algn="tl">
                    <a:srgbClr val="000000">
                      <a:alpha val="43137"/>
                    </a:srgbClr>
                  </a:outerShdw>
                </a:effectLst>
              </a:rPr>
              <a:t>IMPOSISICÓN DIRECTA</a:t>
            </a:r>
            <a:endParaRPr lang="es-AR" b="1" dirty="0">
              <a:solidFill>
                <a:schemeClr val="accent2">
                  <a:lumMod val="75000"/>
                </a:schemeClr>
              </a:solidFill>
              <a:effectLst>
                <a:outerShdw blurRad="38100" dist="38100" dir="2700000" algn="tl">
                  <a:srgbClr val="000000">
                    <a:alpha val="43137"/>
                  </a:srgbClr>
                </a:outerShdw>
              </a:effectLst>
            </a:endParaRPr>
          </a:p>
        </p:txBody>
      </p:sp>
      <p:sp>
        <p:nvSpPr>
          <p:cNvPr id="19" name="CuadroTexto 18"/>
          <p:cNvSpPr txBox="1"/>
          <p:nvPr/>
        </p:nvSpPr>
        <p:spPr>
          <a:xfrm>
            <a:off x="4868271" y="381131"/>
            <a:ext cx="6921553" cy="4616648"/>
          </a:xfrm>
          <a:prstGeom prst="rect">
            <a:avLst/>
          </a:prstGeom>
          <a:noFill/>
        </p:spPr>
        <p:txBody>
          <a:bodyPr wrap="square" rtlCol="0">
            <a:spAutoFit/>
          </a:bodyPr>
          <a:lstStyle/>
          <a:p>
            <a:r>
              <a:rPr lang="es-ES" dirty="0">
                <a:solidFill>
                  <a:srgbClr val="FF0000"/>
                </a:solidFill>
                <a:effectLst>
                  <a:outerShdw blurRad="38100" dist="38100" dir="2700000" algn="tl">
                    <a:srgbClr val="000000">
                      <a:alpha val="43137"/>
                    </a:srgbClr>
                  </a:outerShdw>
                </a:effectLst>
              </a:rPr>
              <a:t>                                   </a:t>
            </a:r>
            <a:r>
              <a:rPr lang="es-ES" sz="2800" u="sng" dirty="0">
                <a:solidFill>
                  <a:schemeClr val="accent2">
                    <a:lumMod val="75000"/>
                  </a:schemeClr>
                </a:solidFill>
                <a:effectLst>
                  <a:outerShdw blurRad="38100" dist="38100" dir="2700000" algn="tl">
                    <a:srgbClr val="000000">
                      <a:alpha val="43137"/>
                    </a:srgbClr>
                  </a:outerShdw>
                </a:effectLst>
              </a:rPr>
              <a:t>DESPUES DE LA REFORMA (2017)</a:t>
            </a:r>
          </a:p>
          <a:p>
            <a:endParaRPr lang="es-ES" sz="100" u="sng" dirty="0">
              <a:solidFill>
                <a:schemeClr val="accent2">
                  <a:lumMod val="75000"/>
                </a:schemeClr>
              </a:solidFill>
              <a:effectLst>
                <a:outerShdw blurRad="38100" dist="38100" dir="2700000" algn="tl">
                  <a:srgbClr val="000000">
                    <a:alpha val="43137"/>
                  </a:srgbClr>
                </a:outerShdw>
              </a:effectLst>
            </a:endParaRPr>
          </a:p>
          <a:p>
            <a:pPr marL="742950" lvl="1" indent="-285750">
              <a:buFont typeface="Wingdings" panose="05000000000000000000" pitchFamily="2" charset="2"/>
              <a:buChar char="ü"/>
            </a:pPr>
            <a:r>
              <a:rPr lang="es-MX" dirty="0"/>
              <a:t>Modifica el </a:t>
            </a:r>
            <a:r>
              <a:rPr lang="es-MX" b="1" dirty="0">
                <a:effectLst>
                  <a:outerShdw blurRad="38100" dist="38100" dir="2700000" algn="tl">
                    <a:srgbClr val="000000">
                      <a:alpha val="43137"/>
                    </a:srgbClr>
                  </a:outerShdw>
                </a:effectLst>
              </a:rPr>
              <a:t>Impuesto a la Renta</a:t>
            </a:r>
            <a:endParaRPr lang="es-MX" dirty="0"/>
          </a:p>
          <a:p>
            <a:pPr marL="1200150" lvl="2" indent="-285750">
              <a:buFont typeface="Arial" panose="020B0604020202020204" pitchFamily="34" charset="0"/>
              <a:buChar char="•"/>
            </a:pPr>
            <a:r>
              <a:rPr lang="es-MX" b="1" dirty="0" err="1">
                <a:solidFill>
                  <a:srgbClr val="FF0000"/>
                </a:solidFill>
                <a:effectLst>
                  <a:outerShdw blurRad="38100" dist="38100" dir="2700000" algn="tl">
                    <a:srgbClr val="000000">
                      <a:alpha val="43137"/>
                    </a:srgbClr>
                  </a:outerShdw>
                </a:effectLst>
              </a:rPr>
              <a:t>Iª</a:t>
            </a:r>
            <a:r>
              <a:rPr lang="es-MX" b="1" dirty="0">
                <a:solidFill>
                  <a:srgbClr val="FF0000"/>
                </a:solidFill>
                <a:effectLst>
                  <a:outerShdw blurRad="38100" dist="38100" dir="2700000" algn="tl">
                    <a:srgbClr val="000000">
                      <a:alpha val="43137"/>
                    </a:srgbClr>
                  </a:outerShdw>
                </a:effectLst>
              </a:rPr>
              <a:t> </a:t>
            </a:r>
            <a:r>
              <a:rPr lang="es-MX" b="1" dirty="0" err="1">
                <a:solidFill>
                  <a:srgbClr val="FF0000"/>
                </a:solidFill>
                <a:effectLst>
                  <a:outerShdw blurRad="38100" dist="38100" dir="2700000" algn="tl">
                    <a:srgbClr val="000000">
                      <a:alpha val="43137"/>
                    </a:srgbClr>
                  </a:outerShdw>
                </a:effectLst>
              </a:rPr>
              <a:t>Categ</a:t>
            </a:r>
            <a:r>
              <a:rPr lang="es-MX" b="1" dirty="0">
                <a:solidFill>
                  <a:srgbClr val="FF0000"/>
                </a:solidFill>
                <a:effectLst>
                  <a:outerShdw blurRad="38100" dist="38100" dir="2700000" algn="tl">
                    <a:srgbClr val="000000">
                      <a:alpha val="43137"/>
                    </a:srgbClr>
                  </a:outerShdw>
                </a:effectLst>
              </a:rPr>
              <a:t> con Régimen Parcialmente Integrado (27%)</a:t>
            </a:r>
          </a:p>
          <a:p>
            <a:pPr marL="1657350" lvl="3" indent="-285750">
              <a:buFont typeface="Wingdings" panose="05000000000000000000" pitchFamily="2" charset="2"/>
              <a:buChar char="v"/>
            </a:pPr>
            <a:r>
              <a:rPr lang="es-AR" sz="1600" b="1" dirty="0"/>
              <a:t>Imputación parcial de crédito (65%) </a:t>
            </a:r>
            <a:r>
              <a:rPr lang="es-AR" sz="1600" dirty="0"/>
              <a:t>a IGC o IA.</a:t>
            </a:r>
          </a:p>
          <a:p>
            <a:pPr marL="1657350" lvl="3" indent="-285750">
              <a:buFont typeface="Wingdings" panose="05000000000000000000" pitchFamily="2" charset="2"/>
              <a:buChar char="v"/>
            </a:pPr>
            <a:r>
              <a:rPr lang="es-MX" sz="1600" u="sng" dirty="0"/>
              <a:t>Tipo de Persona Jurídica</a:t>
            </a:r>
            <a:r>
              <a:rPr lang="es-MX" sz="1600" dirty="0"/>
              <a:t>: </a:t>
            </a:r>
            <a:r>
              <a:rPr lang="es-AR" sz="1600" dirty="0"/>
              <a:t>SA (abiertas y cerradas), Soc. por </a:t>
            </a:r>
            <a:r>
              <a:rPr lang="es-AR" sz="1600" dirty="0" err="1"/>
              <a:t>Acc</a:t>
            </a:r>
            <a:r>
              <a:rPr lang="es-AR" sz="1600" dirty="0"/>
              <a:t>., Soc. en Com. por </a:t>
            </a:r>
            <a:r>
              <a:rPr lang="es-AR" sz="1600" dirty="0" err="1"/>
              <a:t>acc</a:t>
            </a:r>
            <a:r>
              <a:rPr lang="es-AR" sz="1600" dirty="0"/>
              <a:t>.,  Soc. de </a:t>
            </a:r>
            <a:r>
              <a:rPr lang="es-AR" sz="1600" dirty="0" err="1"/>
              <a:t>Ps</a:t>
            </a:r>
            <a:r>
              <a:rPr lang="es-AR" sz="1600" dirty="0"/>
              <a:t> y Agencias</a:t>
            </a:r>
          </a:p>
          <a:p>
            <a:pPr marL="1200150" lvl="2" indent="-285750">
              <a:buFont typeface="Arial" panose="020B0604020202020204" pitchFamily="34" charset="0"/>
              <a:buChar char="•"/>
            </a:pPr>
            <a:r>
              <a:rPr lang="es-MX" b="1" dirty="0" err="1">
                <a:solidFill>
                  <a:srgbClr val="FF0000"/>
                </a:solidFill>
                <a:effectLst>
                  <a:outerShdw blurRad="38100" dist="38100" dir="2700000" algn="tl">
                    <a:srgbClr val="000000">
                      <a:alpha val="43137"/>
                    </a:srgbClr>
                  </a:outerShdw>
                </a:effectLst>
              </a:rPr>
              <a:t>Iª</a:t>
            </a:r>
            <a:r>
              <a:rPr lang="es-MX" b="1" dirty="0">
                <a:solidFill>
                  <a:srgbClr val="FF0000"/>
                </a:solidFill>
                <a:effectLst>
                  <a:outerShdw blurRad="38100" dist="38100" dir="2700000" algn="tl">
                    <a:srgbClr val="000000">
                      <a:alpha val="43137"/>
                    </a:srgbClr>
                  </a:outerShdw>
                </a:effectLst>
              </a:rPr>
              <a:t> </a:t>
            </a:r>
            <a:r>
              <a:rPr lang="es-MX" b="1" dirty="0" err="1">
                <a:solidFill>
                  <a:srgbClr val="FF0000"/>
                </a:solidFill>
                <a:effectLst>
                  <a:outerShdw blurRad="38100" dist="38100" dir="2700000" algn="tl">
                    <a:srgbClr val="000000">
                      <a:alpha val="43137"/>
                    </a:srgbClr>
                  </a:outerShdw>
                </a:effectLst>
              </a:rPr>
              <a:t>Categ</a:t>
            </a:r>
            <a:r>
              <a:rPr lang="es-MX" b="1" dirty="0">
                <a:solidFill>
                  <a:srgbClr val="FF0000"/>
                </a:solidFill>
                <a:effectLst>
                  <a:outerShdw blurRad="38100" dist="38100" dir="2700000" algn="tl">
                    <a:srgbClr val="000000">
                      <a:alpha val="43137"/>
                    </a:srgbClr>
                  </a:outerShdw>
                </a:effectLst>
              </a:rPr>
              <a:t> con Régimen de Renta Atribuida (25%)</a:t>
            </a:r>
          </a:p>
          <a:p>
            <a:pPr marL="1657350" lvl="3" indent="-285750">
              <a:buFont typeface="Wingdings" panose="05000000000000000000" pitchFamily="2" charset="2"/>
              <a:buChar char="v"/>
            </a:pPr>
            <a:r>
              <a:rPr lang="es-AR" sz="1600" b="1" dirty="0"/>
              <a:t>Imputación total de crédito</a:t>
            </a:r>
            <a:r>
              <a:rPr lang="es-AR" sz="1600" dirty="0"/>
              <a:t>. a IGC o IA</a:t>
            </a:r>
          </a:p>
          <a:p>
            <a:pPr marL="1657350" lvl="3" indent="-285750">
              <a:buFont typeface="Wingdings" panose="05000000000000000000" pitchFamily="2" charset="2"/>
              <a:buChar char="v"/>
            </a:pPr>
            <a:r>
              <a:rPr lang="es-MX" sz="1600" u="sng" dirty="0"/>
              <a:t>Tipo de Persona Jurídica</a:t>
            </a:r>
            <a:r>
              <a:rPr lang="es-MX" sz="1600" dirty="0"/>
              <a:t>: Empresas </a:t>
            </a:r>
            <a:r>
              <a:rPr lang="es-MX" sz="1600" dirty="0" err="1"/>
              <a:t>Individ</a:t>
            </a:r>
            <a:r>
              <a:rPr lang="es-MX" sz="1600" dirty="0"/>
              <a:t>. e </a:t>
            </a:r>
            <a:r>
              <a:rPr lang="es-MX" sz="1600" dirty="0" err="1"/>
              <a:t>individ</a:t>
            </a:r>
            <a:r>
              <a:rPr lang="es-MX" sz="1600" dirty="0"/>
              <a:t>. con </a:t>
            </a:r>
            <a:r>
              <a:rPr lang="es-MX" sz="1600" dirty="0" err="1"/>
              <a:t>Resp</a:t>
            </a:r>
            <a:r>
              <a:rPr lang="es-MX" sz="1600" dirty="0"/>
              <a:t>. Ltda., Comunidades , Soc. de Personas (excl. Coman p/</a:t>
            </a:r>
            <a:r>
              <a:rPr lang="es-MX" sz="1600" dirty="0" err="1"/>
              <a:t>Acc</a:t>
            </a:r>
            <a:r>
              <a:rPr lang="es-MX" sz="1600" dirty="0"/>
              <a:t>.), Soc. por </a:t>
            </a:r>
            <a:r>
              <a:rPr lang="es-MX" sz="1600" dirty="0" err="1"/>
              <a:t>Acc</a:t>
            </a:r>
            <a:r>
              <a:rPr lang="es-MX" sz="1600" dirty="0"/>
              <a:t>.  y  Agencias (Art 58 N° 1)</a:t>
            </a:r>
          </a:p>
          <a:p>
            <a:pPr marL="1200150" lvl="2" indent="-285750">
              <a:buFont typeface="Arial" panose="020B0604020202020204" pitchFamily="34" charset="0"/>
              <a:buChar char="•"/>
            </a:pPr>
            <a:endParaRPr lang="es-MX" sz="100" dirty="0"/>
          </a:p>
          <a:p>
            <a:pPr marL="1200150" lvl="2" indent="-285750">
              <a:buFont typeface="Arial" panose="020B0604020202020204" pitchFamily="34" charset="0"/>
              <a:buChar char="•"/>
            </a:pPr>
            <a:r>
              <a:rPr lang="es-MX" b="1" dirty="0">
                <a:solidFill>
                  <a:srgbClr val="FF0000"/>
                </a:solidFill>
                <a:effectLst>
                  <a:outerShdw blurRad="38100" dist="38100" dir="2700000" algn="tl">
                    <a:srgbClr val="000000">
                      <a:alpha val="43137"/>
                    </a:srgbClr>
                  </a:outerShdw>
                </a:effectLst>
              </a:rPr>
              <a:t>Régimen de </a:t>
            </a:r>
            <a:r>
              <a:rPr lang="es-MX" b="1" dirty="0" err="1">
                <a:solidFill>
                  <a:srgbClr val="FF0000"/>
                </a:solidFill>
                <a:effectLst>
                  <a:outerShdw blurRad="38100" dist="38100" dir="2700000" algn="tl">
                    <a:srgbClr val="000000">
                      <a:alpha val="43137"/>
                    </a:srgbClr>
                  </a:outerShdw>
                </a:effectLst>
              </a:rPr>
              <a:t>Tributac</a:t>
            </a:r>
            <a:r>
              <a:rPr lang="es-MX" b="1" dirty="0">
                <a:solidFill>
                  <a:srgbClr val="FF0000"/>
                </a:solidFill>
                <a:effectLst>
                  <a:outerShdw blurRad="38100" dist="38100" dir="2700000" algn="tl">
                    <a:srgbClr val="000000">
                      <a:alpha val="43137"/>
                    </a:srgbClr>
                  </a:outerShdw>
                </a:effectLst>
              </a:rPr>
              <a:t>. Simplificado p/ MIPYMES (25%)</a:t>
            </a:r>
          </a:p>
          <a:p>
            <a:pPr marL="1657350" lvl="3" indent="-285750">
              <a:buFont typeface="Arial" panose="020B0604020202020204" pitchFamily="34" charset="0"/>
              <a:buChar char="•"/>
            </a:pPr>
            <a:r>
              <a:rPr lang="es-AR" sz="1600" dirty="0"/>
              <a:t>Se </a:t>
            </a:r>
            <a:r>
              <a:rPr lang="es-AR" sz="1600" b="1" dirty="0"/>
              <a:t>exime </a:t>
            </a:r>
            <a:r>
              <a:rPr lang="es-AR" sz="1600" dirty="0"/>
              <a:t>del Imp. </a:t>
            </a:r>
            <a:r>
              <a:rPr lang="es-AR" sz="1600" dirty="0" err="1"/>
              <a:t>Iª</a:t>
            </a:r>
            <a:r>
              <a:rPr lang="es-AR" sz="1600" dirty="0"/>
              <a:t> </a:t>
            </a:r>
            <a:r>
              <a:rPr lang="es-AR" sz="1600" dirty="0" err="1"/>
              <a:t>Categ</a:t>
            </a:r>
            <a:r>
              <a:rPr lang="es-AR" sz="1600" dirty="0"/>
              <a:t>., sólo el </a:t>
            </a:r>
            <a:r>
              <a:rPr lang="es-AR" sz="1600" b="1" dirty="0"/>
              <a:t>IGC</a:t>
            </a:r>
            <a:r>
              <a:rPr lang="es-AR" sz="1600" dirty="0"/>
              <a:t> =&gt; sin crédito. </a:t>
            </a:r>
          </a:p>
          <a:p>
            <a:pPr lvl="3"/>
            <a:r>
              <a:rPr lang="es-AR" sz="1600" dirty="0"/>
              <a:t>       </a:t>
            </a:r>
            <a:r>
              <a:rPr lang="es-AR" sz="1600" dirty="0" err="1"/>
              <a:t>Posib</a:t>
            </a:r>
            <a:r>
              <a:rPr lang="es-AR" sz="1600" dirty="0"/>
              <a:t>. De efectuar </a:t>
            </a:r>
            <a:r>
              <a:rPr lang="es-AR" sz="1600" b="1" dirty="0"/>
              <a:t>Pagos </a:t>
            </a:r>
            <a:r>
              <a:rPr lang="es-AR" sz="1600" b="1" dirty="0" err="1"/>
              <a:t>Prev</a:t>
            </a:r>
            <a:r>
              <a:rPr lang="es-AR" sz="1600" b="1" dirty="0"/>
              <a:t> Mensuales</a:t>
            </a:r>
            <a:endParaRPr lang="es-MX" sz="1600" b="1" dirty="0"/>
          </a:p>
          <a:p>
            <a:pPr marL="1714500" lvl="3" indent="-342900">
              <a:buFont typeface="Arial" panose="020B0604020202020204" pitchFamily="34" charset="0"/>
              <a:buChar char="•"/>
            </a:pPr>
            <a:r>
              <a:rPr lang="es-MX" sz="1600" u="sng" dirty="0"/>
              <a:t>Tipo de Persona Jurídica</a:t>
            </a:r>
            <a:r>
              <a:rPr lang="es-MX" sz="1600" dirty="0"/>
              <a:t>: </a:t>
            </a:r>
            <a:r>
              <a:rPr lang="es-AR" sz="1600" dirty="0"/>
              <a:t>Igual </a:t>
            </a:r>
            <a:r>
              <a:rPr lang="es-AR" sz="1600" dirty="0" err="1"/>
              <a:t>Iª</a:t>
            </a:r>
            <a:r>
              <a:rPr lang="es-AR" sz="1600" dirty="0"/>
              <a:t> C Renta Atribuida</a:t>
            </a:r>
          </a:p>
          <a:p>
            <a:pPr marL="1714500" lvl="3" indent="-342900">
              <a:buFont typeface="Arial" panose="020B0604020202020204" pitchFamily="34" charset="0"/>
              <a:buChar char="•"/>
            </a:pPr>
            <a:r>
              <a:rPr lang="es-AR" sz="1600" dirty="0" err="1"/>
              <a:t>Prome</a:t>
            </a:r>
            <a:r>
              <a:rPr lang="es-AR" sz="1600" dirty="0"/>
              <a:t>. anual de ingresos &lt;=  50.000 UF (Unid. de Fomento) en los </a:t>
            </a:r>
            <a:r>
              <a:rPr lang="es-AR" sz="1600" dirty="0" err="1"/>
              <a:t>últ</a:t>
            </a:r>
            <a:r>
              <a:rPr lang="es-AR" sz="1600" dirty="0"/>
              <a:t> 3 ejercicios.</a:t>
            </a:r>
            <a:endParaRPr lang="es-MX" b="1" dirty="0">
              <a:solidFill>
                <a:srgbClr val="FF0000"/>
              </a:solidFill>
              <a:effectLst>
                <a:outerShdw blurRad="38100" dist="38100" dir="2700000" algn="tl">
                  <a:srgbClr val="000000">
                    <a:alpha val="43137"/>
                  </a:srgbClr>
                </a:outerShdw>
              </a:effectLst>
            </a:endParaRPr>
          </a:p>
        </p:txBody>
      </p:sp>
      <p:sp>
        <p:nvSpPr>
          <p:cNvPr id="20" name="Rectángulo redondeado 19"/>
          <p:cNvSpPr/>
          <p:nvPr/>
        </p:nvSpPr>
        <p:spPr>
          <a:xfrm>
            <a:off x="5029203" y="4922729"/>
            <a:ext cx="7059561" cy="13733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spcBef>
                <a:spcPts val="600"/>
              </a:spcBef>
              <a:buFont typeface="Wingdings" panose="05000000000000000000" pitchFamily="2" charset="2"/>
              <a:buChar char="v"/>
            </a:pPr>
            <a:r>
              <a:rPr lang="es-AR" dirty="0">
                <a:solidFill>
                  <a:schemeClr val="bg1"/>
                </a:solidFill>
                <a:effectLst>
                  <a:outerShdw blurRad="38100" dist="38100" dir="2700000" algn="tl">
                    <a:srgbClr val="000000">
                      <a:alpha val="43137"/>
                    </a:srgbClr>
                  </a:outerShdw>
                </a:effectLst>
              </a:rPr>
              <a:t>Las PYMES </a:t>
            </a:r>
            <a:r>
              <a:rPr lang="es-AR" b="1" dirty="0">
                <a:solidFill>
                  <a:schemeClr val="bg1"/>
                </a:solidFill>
                <a:effectLst>
                  <a:outerShdw blurRad="38100" dist="38100" dir="2700000" algn="tl">
                    <a:srgbClr val="000000">
                      <a:alpha val="43137"/>
                    </a:srgbClr>
                  </a:outerShdw>
                </a:effectLst>
              </a:rPr>
              <a:t>no gozan de menor carga impositiva </a:t>
            </a:r>
            <a:r>
              <a:rPr lang="es-AR" dirty="0">
                <a:solidFill>
                  <a:schemeClr val="bg1"/>
                </a:solidFill>
                <a:effectLst>
                  <a:outerShdw blurRad="38100" dist="38100" dir="2700000" algn="tl">
                    <a:srgbClr val="000000">
                      <a:alpha val="43137"/>
                    </a:srgbClr>
                  </a:outerShdw>
                </a:effectLst>
              </a:rPr>
              <a:t>que los sujetos del Reg. Gral. La </a:t>
            </a:r>
            <a:r>
              <a:rPr lang="es-AR" b="1" dirty="0">
                <a:solidFill>
                  <a:schemeClr val="bg1"/>
                </a:solidFill>
                <a:effectLst>
                  <a:outerShdw blurRad="38100" dist="38100" dir="2700000" algn="tl">
                    <a:srgbClr val="000000">
                      <a:alpha val="43137"/>
                    </a:srgbClr>
                  </a:outerShdw>
                </a:effectLst>
              </a:rPr>
              <a:t>menor alícuota </a:t>
            </a:r>
            <a:r>
              <a:rPr lang="es-AR" dirty="0">
                <a:solidFill>
                  <a:schemeClr val="bg1"/>
                </a:solidFill>
                <a:effectLst>
                  <a:outerShdw blurRad="38100" dist="38100" dir="2700000" algn="tl">
                    <a:srgbClr val="000000">
                      <a:alpha val="43137"/>
                    </a:srgbClr>
                  </a:outerShdw>
                </a:effectLst>
              </a:rPr>
              <a:t>se explica por la </a:t>
            </a:r>
            <a:r>
              <a:rPr lang="es-AR" b="1" dirty="0">
                <a:solidFill>
                  <a:schemeClr val="bg1"/>
                </a:solidFill>
                <a:effectLst>
                  <a:outerShdw blurRad="38100" dist="38100" dir="2700000" algn="tl">
                    <a:srgbClr val="000000">
                      <a:alpha val="43137"/>
                    </a:srgbClr>
                  </a:outerShdw>
                </a:effectLst>
              </a:rPr>
              <a:t>imposibilidad de tomarse créditos </a:t>
            </a:r>
            <a:r>
              <a:rPr lang="es-AR" dirty="0">
                <a:solidFill>
                  <a:schemeClr val="bg1"/>
                </a:solidFill>
                <a:effectLst>
                  <a:outerShdw blurRad="38100" dist="38100" dir="2700000" algn="tl">
                    <a:srgbClr val="000000">
                      <a:alpha val="43137"/>
                    </a:srgbClr>
                  </a:outerShdw>
                </a:effectLst>
              </a:rPr>
              <a:t>fiscales, y </a:t>
            </a:r>
            <a:r>
              <a:rPr lang="es-AR" b="1" dirty="0">
                <a:solidFill>
                  <a:schemeClr val="bg1"/>
                </a:solidFill>
                <a:effectLst>
                  <a:outerShdw blurRad="38100" dist="38100" dir="2700000" algn="tl">
                    <a:srgbClr val="000000">
                      <a:alpha val="43137"/>
                    </a:srgbClr>
                  </a:outerShdw>
                </a:effectLst>
              </a:rPr>
              <a:t>no constituye facultad exclusiva </a:t>
            </a:r>
            <a:r>
              <a:rPr lang="es-AR" dirty="0">
                <a:solidFill>
                  <a:schemeClr val="bg1"/>
                </a:solidFill>
                <a:effectLst>
                  <a:outerShdw blurRad="38100" dist="38100" dir="2700000" algn="tl">
                    <a:srgbClr val="000000">
                      <a:alpha val="43137"/>
                    </a:srgbClr>
                  </a:outerShdw>
                </a:effectLst>
              </a:rPr>
              <a:t>de las PYMES</a:t>
            </a:r>
          </a:p>
        </p:txBody>
      </p:sp>
    </p:spTree>
    <p:extLst>
      <p:ext uri="{BB962C8B-B14F-4D97-AF65-F5344CB8AC3E}">
        <p14:creationId xmlns:p14="http://schemas.microsoft.com/office/powerpoint/2010/main" val="18857937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951978" y="810890"/>
            <a:ext cx="10609545" cy="5514754"/>
          </a:xfrm>
          <a:prstGeom prst="rect">
            <a:avLst/>
          </a:prstGeom>
          <a:gradFill>
            <a:gsLst>
              <a:gs pos="1000">
                <a:schemeClr val="accent1">
                  <a:lumMod val="5000"/>
                  <a:lumOff val="95000"/>
                </a:schemeClr>
              </a:gs>
              <a:gs pos="26000">
                <a:schemeClr val="accent1">
                  <a:lumMod val="45000"/>
                  <a:lumOff val="55000"/>
                </a:schemeClr>
              </a:gs>
              <a:gs pos="80000">
                <a:schemeClr val="accent1">
                  <a:lumMod val="45000"/>
                  <a:lumOff val="55000"/>
                </a:schemeClr>
              </a:gs>
              <a:gs pos="12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CuadroTexto 11"/>
          <p:cNvSpPr txBox="1"/>
          <p:nvPr/>
        </p:nvSpPr>
        <p:spPr>
          <a:xfrm>
            <a:off x="933327" y="679296"/>
            <a:ext cx="10755092" cy="5731551"/>
          </a:xfrm>
          <a:prstGeom prst="rect">
            <a:avLst/>
          </a:prstGeom>
          <a:solidFill>
            <a:schemeClr val="bg1">
              <a:alpha val="0"/>
            </a:schemeClr>
          </a:solidFill>
        </p:spPr>
        <p:txBody>
          <a:bodyPr wrap="square" bIns="144000" rtlCol="0" anchor="t" anchorCtr="0">
            <a:spAutoFit/>
          </a:bodyPr>
          <a:lstStyle/>
          <a:p>
            <a:pPr marL="457200" indent="-457200">
              <a:lnSpc>
                <a:spcPct val="200000"/>
              </a:lnSpc>
              <a:spcAft>
                <a:spcPts val="1200"/>
              </a:spcAft>
              <a:buFont typeface="Wingdings" panose="05000000000000000000" pitchFamily="2" charset="2"/>
              <a:buChar char="q"/>
            </a:pPr>
            <a:r>
              <a:rPr lang="es-ES" sz="3200" dirty="0">
                <a:solidFill>
                  <a:schemeClr val="accent2">
                    <a:lumMod val="50000"/>
                  </a:schemeClr>
                </a:solidFill>
                <a:effectLst>
                  <a:outerShdw blurRad="38100" dist="38100" dir="2700000" algn="tl">
                    <a:srgbClr val="000000">
                      <a:alpha val="43137"/>
                    </a:srgbClr>
                  </a:outerShdw>
                </a:effectLst>
              </a:rPr>
              <a:t>EL PORQUE DE LOS REGÍMENES SIMPLIFICADOS</a:t>
            </a:r>
          </a:p>
          <a:p>
            <a:pPr marL="457200" indent="-457200">
              <a:lnSpc>
                <a:spcPct val="200000"/>
              </a:lnSpc>
              <a:spcAft>
                <a:spcPts val="1200"/>
              </a:spcAft>
              <a:buFont typeface="Wingdings" panose="05000000000000000000" pitchFamily="2" charset="2"/>
              <a:buChar char="q"/>
            </a:pPr>
            <a:r>
              <a:rPr lang="es-ES" sz="3200" dirty="0">
                <a:effectLst>
                  <a:outerShdw blurRad="38100" dist="38100" dir="2700000" algn="tl">
                    <a:srgbClr val="000000">
                      <a:alpha val="43137"/>
                    </a:srgbClr>
                  </a:outerShdw>
                </a:effectLst>
                <a:latin typeface="+mj-lt"/>
              </a:rPr>
              <a:t>LOS REGÍMENES SIMPLIFICADOS </a:t>
            </a:r>
            <a:r>
              <a:rPr lang="es-ES" sz="3200" u="sng" dirty="0">
                <a:effectLst>
                  <a:outerShdw blurRad="38100" dist="38100" dir="2700000" algn="tl">
                    <a:srgbClr val="000000">
                      <a:alpha val="43137"/>
                    </a:srgbClr>
                  </a:outerShdw>
                </a:effectLst>
                <a:latin typeface="+mj-lt"/>
              </a:rPr>
              <a:t>ANTES</a:t>
            </a:r>
            <a:r>
              <a:rPr lang="es-ES" sz="3200" b="1" dirty="0">
                <a:effectLst>
                  <a:outerShdw blurRad="38100" dist="38100" dir="2700000" algn="tl">
                    <a:srgbClr val="000000">
                      <a:alpha val="43137"/>
                    </a:srgbClr>
                  </a:outerShdw>
                </a:effectLst>
                <a:latin typeface="+mj-lt"/>
              </a:rPr>
              <a:t> </a:t>
            </a:r>
            <a:r>
              <a:rPr lang="es-ES" sz="3200" dirty="0">
                <a:effectLst>
                  <a:outerShdw blurRad="38100" dist="38100" dir="2700000" algn="tl">
                    <a:srgbClr val="000000">
                      <a:alpha val="43137"/>
                    </a:srgbClr>
                  </a:outerShdw>
                </a:effectLst>
                <a:latin typeface="+mj-lt"/>
              </a:rPr>
              <a:t>DE LAS REFORMAS</a:t>
            </a:r>
          </a:p>
          <a:p>
            <a:pPr marL="457200" indent="-457200">
              <a:lnSpc>
                <a:spcPct val="200000"/>
              </a:lnSpc>
              <a:spcAft>
                <a:spcPts val="1200"/>
              </a:spcAft>
              <a:buFont typeface="Wingdings" panose="05000000000000000000" pitchFamily="2" charset="2"/>
              <a:buChar char="q"/>
            </a:pPr>
            <a:r>
              <a:rPr lang="es-ES" sz="3200" dirty="0">
                <a:effectLst>
                  <a:outerShdw blurRad="38100" dist="38100" dir="2700000" algn="tl">
                    <a:srgbClr val="000000">
                      <a:alpha val="43137"/>
                    </a:srgbClr>
                  </a:outerShdw>
                </a:effectLst>
                <a:latin typeface="+mj-lt"/>
              </a:rPr>
              <a:t>PORQUE LAS REFORMAS</a:t>
            </a:r>
          </a:p>
          <a:p>
            <a:pPr marL="457200" indent="-457200">
              <a:lnSpc>
                <a:spcPct val="200000"/>
              </a:lnSpc>
              <a:spcAft>
                <a:spcPts val="1200"/>
              </a:spcAft>
              <a:buFont typeface="Wingdings" panose="05000000000000000000" pitchFamily="2" charset="2"/>
              <a:buChar char="q"/>
            </a:pPr>
            <a:r>
              <a:rPr lang="es-ES" sz="3200" dirty="0">
                <a:effectLst>
                  <a:outerShdw blurRad="38100" dist="38100" dir="2700000" algn="tl">
                    <a:srgbClr val="000000">
                      <a:alpha val="43137"/>
                    </a:srgbClr>
                  </a:outerShdw>
                </a:effectLst>
              </a:rPr>
              <a:t>LOS REGÍMENES SIMPLIFICADOS </a:t>
            </a:r>
            <a:r>
              <a:rPr lang="es-ES" sz="3200" u="sng" dirty="0">
                <a:effectLst>
                  <a:outerShdw blurRad="38100" dist="38100" dir="2700000" algn="tl">
                    <a:srgbClr val="000000">
                      <a:alpha val="43137"/>
                    </a:srgbClr>
                  </a:outerShdw>
                </a:effectLst>
              </a:rPr>
              <a:t>DESPUÉS</a:t>
            </a:r>
            <a:r>
              <a:rPr lang="es-ES" sz="3200" b="1" dirty="0">
                <a:effectLst>
                  <a:outerShdw blurRad="38100" dist="38100" dir="2700000" algn="tl">
                    <a:srgbClr val="000000">
                      <a:alpha val="43137"/>
                    </a:srgbClr>
                  </a:outerShdw>
                </a:effectLst>
              </a:rPr>
              <a:t> </a:t>
            </a:r>
            <a:r>
              <a:rPr lang="es-ES" sz="3200" dirty="0">
                <a:effectLst>
                  <a:outerShdw blurRad="38100" dist="38100" dir="2700000" algn="tl">
                    <a:srgbClr val="000000">
                      <a:alpha val="43137"/>
                    </a:srgbClr>
                  </a:outerShdw>
                </a:effectLst>
              </a:rPr>
              <a:t>DE LAS REFORMAS</a:t>
            </a:r>
          </a:p>
          <a:p>
            <a:pPr marL="457200" indent="-457200">
              <a:lnSpc>
                <a:spcPct val="200000"/>
              </a:lnSpc>
              <a:spcAft>
                <a:spcPts val="1200"/>
              </a:spcAft>
              <a:buFont typeface="Wingdings" panose="05000000000000000000" pitchFamily="2" charset="2"/>
              <a:buChar char="q"/>
            </a:pPr>
            <a:r>
              <a:rPr lang="es-ES" sz="3200" dirty="0">
                <a:solidFill>
                  <a:srgbClr val="FF0000"/>
                </a:solidFill>
                <a:effectLst>
                  <a:outerShdw blurRad="38100" dist="38100" dir="2700000" algn="tl">
                    <a:srgbClr val="000000">
                      <a:alpha val="43137"/>
                    </a:srgbClr>
                  </a:outerShdw>
                </a:effectLst>
                <a:latin typeface="+mj-lt"/>
              </a:rPr>
              <a:t>EL MONOTRIBUTO ARGENTINO: EVOLUCIÓN Y DIAGNÓSTICO</a:t>
            </a: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pic>
        <p:nvPicPr>
          <p:cNvPr id="14" name="Picture 13">
            <a:extLst>
              <a:ext uri="{FF2B5EF4-FFF2-40B4-BE49-F238E27FC236}">
                <a16:creationId xmlns:a16="http://schemas.microsoft.com/office/drawing/2014/main" id="{29EC0A18-E9D3-42E5-8771-344BA5A1AE0F}"/>
              </a:ext>
            </a:extLst>
          </p:cNvPr>
          <p:cNvPicPr>
            <a:picLocks noChangeAspect="1"/>
          </p:cNvPicPr>
          <p:nvPr/>
        </p:nvPicPr>
        <p:blipFill>
          <a:blip r:embed="rId3"/>
          <a:stretch>
            <a:fillRect/>
          </a:stretch>
        </p:blipFill>
        <p:spPr>
          <a:xfrm>
            <a:off x="0" y="0"/>
            <a:ext cx="861545" cy="679296"/>
          </a:xfrm>
          <a:prstGeom prst="rect">
            <a:avLst/>
          </a:prstGeom>
        </p:spPr>
      </p:pic>
      <p:sp>
        <p:nvSpPr>
          <p:cNvPr id="11" name="CuadroTexto 10"/>
          <p:cNvSpPr txBox="1"/>
          <p:nvPr/>
        </p:nvSpPr>
        <p:spPr>
          <a:xfrm>
            <a:off x="10753140" y="6452947"/>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spTree>
    <p:extLst>
      <p:ext uri="{BB962C8B-B14F-4D97-AF65-F5344CB8AC3E}">
        <p14:creationId xmlns:p14="http://schemas.microsoft.com/office/powerpoint/2010/main" val="13744729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951978" y="810890"/>
            <a:ext cx="10609545" cy="5514754"/>
          </a:xfrm>
          <a:prstGeom prst="rect">
            <a:avLst/>
          </a:prstGeom>
          <a:gradFill>
            <a:gsLst>
              <a:gs pos="1000">
                <a:schemeClr val="accent1">
                  <a:lumMod val="5000"/>
                  <a:lumOff val="95000"/>
                </a:schemeClr>
              </a:gs>
              <a:gs pos="26000">
                <a:schemeClr val="accent1">
                  <a:lumMod val="45000"/>
                  <a:lumOff val="55000"/>
                </a:schemeClr>
              </a:gs>
              <a:gs pos="80000">
                <a:schemeClr val="accent1">
                  <a:lumMod val="45000"/>
                  <a:lumOff val="55000"/>
                </a:schemeClr>
              </a:gs>
              <a:gs pos="12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CuadroTexto 11"/>
          <p:cNvSpPr txBox="1"/>
          <p:nvPr/>
        </p:nvSpPr>
        <p:spPr>
          <a:xfrm>
            <a:off x="0" y="-4719"/>
            <a:ext cx="12187822" cy="684015"/>
          </a:xfrm>
          <a:prstGeom prst="rect">
            <a:avLst/>
          </a:prstGeom>
          <a:gradFill flip="none" rotWithShape="1">
            <a:gsLst>
              <a:gs pos="1000">
                <a:schemeClr val="accent1">
                  <a:lumMod val="5000"/>
                  <a:lumOff val="95000"/>
                </a:schemeClr>
              </a:gs>
              <a:gs pos="0">
                <a:schemeClr val="accent1">
                  <a:lumMod val="45000"/>
                  <a:lumOff val="55000"/>
                </a:schemeClr>
              </a:gs>
              <a:gs pos="100000">
                <a:schemeClr val="accent1">
                  <a:lumMod val="45000"/>
                  <a:lumOff val="55000"/>
                </a:schemeClr>
              </a:gs>
              <a:gs pos="91000">
                <a:schemeClr val="accent1">
                  <a:lumMod val="30000"/>
                  <a:lumOff val="70000"/>
                </a:schemeClr>
              </a:gs>
            </a:gsLst>
            <a:lin ang="5400000" scaled="1"/>
            <a:tileRect/>
          </a:gradFill>
        </p:spPr>
        <p:txBody>
          <a:bodyPr wrap="square" bIns="144000" rtlCol="0" anchor="t" anchorCtr="0">
            <a:spAutoFit/>
          </a:bodyPr>
          <a:lstStyle/>
          <a:p>
            <a:pPr algn="ctr">
              <a:spcAft>
                <a:spcPts val="1200"/>
              </a:spcAft>
            </a:pPr>
            <a:r>
              <a:rPr lang="es-ES" sz="3200" dirty="0">
                <a:solidFill>
                  <a:schemeClr val="accent2">
                    <a:lumMod val="50000"/>
                  </a:schemeClr>
                </a:solidFill>
                <a:effectLst>
                  <a:outerShdw blurRad="38100" dist="38100" dir="2700000" algn="tl">
                    <a:srgbClr val="000000">
                      <a:alpha val="43137"/>
                    </a:srgbClr>
                  </a:outerShdw>
                </a:effectLst>
                <a:latin typeface="+mj-lt"/>
              </a:rPr>
              <a:t>EL REGIMEN SIMPLIFICADO EN ARGENTINA</a:t>
            </a: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10" name="CuadroTexto 9"/>
          <p:cNvSpPr txBox="1"/>
          <p:nvPr/>
        </p:nvSpPr>
        <p:spPr>
          <a:xfrm>
            <a:off x="651352" y="787837"/>
            <a:ext cx="11047958" cy="4982133"/>
          </a:xfrm>
          <a:prstGeom prst="rect">
            <a:avLst/>
          </a:prstGeom>
          <a:noFill/>
        </p:spPr>
        <p:txBody>
          <a:bodyPr wrap="square" rtlCol="0">
            <a:spAutoFit/>
          </a:bodyPr>
          <a:lstStyle/>
          <a:p>
            <a:pPr marL="285750" indent="-285750">
              <a:lnSpc>
                <a:spcPct val="150000"/>
              </a:lnSpc>
              <a:buFont typeface="Wingdings" panose="05000000000000000000" pitchFamily="2" charset="2"/>
              <a:buChar char="ü"/>
            </a:pPr>
            <a:r>
              <a:rPr lang="es-ES" sz="2800" dirty="0">
                <a:effectLst>
                  <a:outerShdw blurRad="38100" dist="38100" dir="2700000" algn="tl">
                    <a:srgbClr val="000000">
                      <a:alpha val="43137"/>
                    </a:srgbClr>
                  </a:outerShdw>
                </a:effectLst>
              </a:rPr>
              <a:t>ETAPAS</a:t>
            </a:r>
            <a:endParaRPr lang="es-ES" sz="1400" dirty="0">
              <a:effectLst>
                <a:outerShdw blurRad="38100" dist="38100" dir="2700000" algn="tl">
                  <a:srgbClr val="000000">
                    <a:alpha val="43137"/>
                  </a:srgbClr>
                </a:outerShdw>
              </a:effectLst>
            </a:endParaRPr>
          </a:p>
          <a:p>
            <a:pPr marL="800100" lvl="1" indent="-342900">
              <a:lnSpc>
                <a:spcPct val="150000"/>
              </a:lnSpc>
              <a:spcBef>
                <a:spcPts val="1200"/>
              </a:spcBef>
              <a:buFont typeface="Wingdings" panose="05000000000000000000" pitchFamily="2" charset="2"/>
              <a:buChar char="v"/>
            </a:pPr>
            <a:r>
              <a:rPr lang="es-AR" sz="2800" b="1" dirty="0"/>
              <a:t>Período I:	     El régimen simplificado de destino mixto (1998 a 1999)</a:t>
            </a:r>
          </a:p>
          <a:p>
            <a:pPr marL="800100" lvl="1" indent="-342900">
              <a:lnSpc>
                <a:spcPct val="150000"/>
              </a:lnSpc>
              <a:spcBef>
                <a:spcPts val="1200"/>
              </a:spcBef>
              <a:buFont typeface="Wingdings" panose="05000000000000000000" pitchFamily="2" charset="2"/>
              <a:buChar char="v"/>
            </a:pPr>
            <a:r>
              <a:rPr lang="es-AR" sz="2800" b="1" dirty="0"/>
              <a:t>Período II:	El régimen simplificado asistencial (2000 a 2003)</a:t>
            </a:r>
          </a:p>
          <a:p>
            <a:pPr marL="800100" lvl="1" indent="-342900">
              <a:lnSpc>
                <a:spcPct val="150000"/>
              </a:lnSpc>
              <a:spcBef>
                <a:spcPts val="1200"/>
              </a:spcBef>
              <a:buFont typeface="Wingdings" panose="05000000000000000000" pitchFamily="2" charset="2"/>
              <a:buChar char="v"/>
            </a:pPr>
            <a:r>
              <a:rPr lang="es-AR" sz="2800" b="1" dirty="0"/>
              <a:t>Período III:	El régimen simplificado inclusivo (2004 a 2009)</a:t>
            </a:r>
          </a:p>
          <a:p>
            <a:pPr marL="800100" lvl="1" indent="-342900">
              <a:lnSpc>
                <a:spcPct val="150000"/>
              </a:lnSpc>
              <a:spcBef>
                <a:spcPts val="1200"/>
              </a:spcBef>
              <a:buFont typeface="Wingdings" panose="05000000000000000000" pitchFamily="2" charset="2"/>
              <a:buChar char="v"/>
            </a:pPr>
            <a:r>
              <a:rPr lang="es-AR" sz="2800" b="1" dirty="0"/>
              <a:t>Período IV:	El régimen simplificado con inflación (2010 a 2011)</a:t>
            </a:r>
          </a:p>
          <a:p>
            <a:pPr marL="800100" lvl="1" indent="-342900">
              <a:lnSpc>
                <a:spcPct val="150000"/>
              </a:lnSpc>
              <a:spcBef>
                <a:spcPts val="1200"/>
              </a:spcBef>
              <a:buFont typeface="Wingdings" panose="05000000000000000000" pitchFamily="2" charset="2"/>
              <a:buChar char="v"/>
            </a:pPr>
            <a:r>
              <a:rPr lang="es-AR" sz="2800" b="1" dirty="0"/>
              <a:t>Período V:	El régimen simplificado actualizado (2016 a 2019)</a:t>
            </a:r>
          </a:p>
          <a:p>
            <a:pPr marL="742950" lvl="1" indent="-285750">
              <a:lnSpc>
                <a:spcPct val="150000"/>
              </a:lnSpc>
              <a:buFont typeface="Arial" panose="020B0604020202020204" pitchFamily="34" charset="0"/>
              <a:buChar char="•"/>
            </a:pPr>
            <a:endParaRPr lang="es-AR" sz="1050" i="1" dirty="0"/>
          </a:p>
        </p:txBody>
      </p:sp>
      <p:pic>
        <p:nvPicPr>
          <p:cNvPr id="14" name="Picture 13">
            <a:extLst>
              <a:ext uri="{FF2B5EF4-FFF2-40B4-BE49-F238E27FC236}">
                <a16:creationId xmlns:a16="http://schemas.microsoft.com/office/drawing/2014/main" id="{29EC0A18-E9D3-42E5-8771-344BA5A1AE0F}"/>
              </a:ext>
            </a:extLst>
          </p:cNvPr>
          <p:cNvPicPr>
            <a:picLocks noChangeAspect="1"/>
          </p:cNvPicPr>
          <p:nvPr/>
        </p:nvPicPr>
        <p:blipFill>
          <a:blip r:embed="rId3"/>
          <a:stretch>
            <a:fillRect/>
          </a:stretch>
        </p:blipFill>
        <p:spPr>
          <a:xfrm>
            <a:off x="0" y="0"/>
            <a:ext cx="861545" cy="679296"/>
          </a:xfrm>
          <a:prstGeom prst="rect">
            <a:avLst/>
          </a:prstGeom>
        </p:spPr>
      </p:pic>
      <p:sp>
        <p:nvSpPr>
          <p:cNvPr id="9" name="CuadroTexto 8"/>
          <p:cNvSpPr txBox="1"/>
          <p:nvPr/>
        </p:nvSpPr>
        <p:spPr>
          <a:xfrm>
            <a:off x="10753140" y="6487363"/>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spTree>
    <p:extLst>
      <p:ext uri="{BB962C8B-B14F-4D97-AF65-F5344CB8AC3E}">
        <p14:creationId xmlns:p14="http://schemas.microsoft.com/office/powerpoint/2010/main" val="24226359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2" name="Rectángulo 1"/>
          <p:cNvSpPr/>
          <p:nvPr/>
        </p:nvSpPr>
        <p:spPr>
          <a:xfrm>
            <a:off x="951978" y="810890"/>
            <a:ext cx="10446707" cy="551475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13" name="Picture 12">
            <a:extLst>
              <a:ext uri="{FF2B5EF4-FFF2-40B4-BE49-F238E27FC236}">
                <a16:creationId xmlns:a16="http://schemas.microsoft.com/office/drawing/2014/main" id="{4AF7F14E-2DE7-46C1-AF16-2FB15A651D3D}"/>
              </a:ext>
            </a:extLst>
          </p:cNvPr>
          <p:cNvPicPr>
            <a:picLocks noChangeAspect="1"/>
          </p:cNvPicPr>
          <p:nvPr/>
        </p:nvPicPr>
        <p:blipFill>
          <a:blip r:embed="rId3"/>
          <a:stretch>
            <a:fillRect/>
          </a:stretch>
        </p:blipFill>
        <p:spPr>
          <a:xfrm>
            <a:off x="0" y="0"/>
            <a:ext cx="861545" cy="679296"/>
          </a:xfrm>
          <a:prstGeom prst="rect">
            <a:avLst/>
          </a:prstGeom>
        </p:spPr>
      </p:pic>
      <p:sp>
        <p:nvSpPr>
          <p:cNvPr id="7" name="CuadroTexto 6"/>
          <p:cNvSpPr txBox="1"/>
          <p:nvPr/>
        </p:nvSpPr>
        <p:spPr>
          <a:xfrm>
            <a:off x="10753140" y="6487363"/>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pic>
        <p:nvPicPr>
          <p:cNvPr id="8" name="Imagen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63040" y="992277"/>
            <a:ext cx="9580098" cy="5151979"/>
          </a:xfrm>
          <a:prstGeom prst="rect">
            <a:avLst/>
          </a:prstGeom>
          <a:noFill/>
        </p:spPr>
      </p:pic>
      <p:sp>
        <p:nvSpPr>
          <p:cNvPr id="6" name="Callout: Down Arrow 5">
            <a:extLst>
              <a:ext uri="{FF2B5EF4-FFF2-40B4-BE49-F238E27FC236}">
                <a16:creationId xmlns:a16="http://schemas.microsoft.com/office/drawing/2014/main" id="{29D2FEB6-7FD8-4C40-A8B0-C91A4098BBE4}"/>
              </a:ext>
            </a:extLst>
          </p:cNvPr>
          <p:cNvSpPr/>
          <p:nvPr/>
        </p:nvSpPr>
        <p:spPr>
          <a:xfrm>
            <a:off x="2921387" y="1603717"/>
            <a:ext cx="1087905" cy="1842875"/>
          </a:xfrm>
          <a:prstGeom prst="downArrowCallout">
            <a:avLst>
              <a:gd name="adj1" fmla="val 19872"/>
              <a:gd name="adj2" fmla="val 22436"/>
              <a:gd name="adj3" fmla="val 25000"/>
              <a:gd name="adj4" fmla="val 74079"/>
            </a:avLst>
          </a:prstGeom>
          <a:solidFill>
            <a:schemeClr val="bg1">
              <a:alpha val="94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200" i="1" dirty="0">
                <a:solidFill>
                  <a:schemeClr val="tx1"/>
                </a:solidFill>
              </a:rPr>
              <a:t>Período I: El régimen simplificado de destino mixto       (1998 a 1999</a:t>
            </a:r>
            <a:r>
              <a:rPr lang="es-AR" i="1" dirty="0">
                <a:solidFill>
                  <a:schemeClr val="tx1"/>
                </a:solidFill>
              </a:rPr>
              <a:t>)</a:t>
            </a:r>
            <a:endParaRPr lang="es-AR" dirty="0">
              <a:solidFill>
                <a:schemeClr val="tx1"/>
              </a:solidFill>
            </a:endParaRPr>
          </a:p>
        </p:txBody>
      </p:sp>
      <p:sp>
        <p:nvSpPr>
          <p:cNvPr id="10" name="Callout: Down Arrow 9">
            <a:extLst>
              <a:ext uri="{FF2B5EF4-FFF2-40B4-BE49-F238E27FC236}">
                <a16:creationId xmlns:a16="http://schemas.microsoft.com/office/drawing/2014/main" id="{03C1FD3A-D8A2-41BF-9A72-C81CD3CA7814}"/>
              </a:ext>
            </a:extLst>
          </p:cNvPr>
          <p:cNvSpPr/>
          <p:nvPr/>
        </p:nvSpPr>
        <p:spPr>
          <a:xfrm>
            <a:off x="4199206" y="1601369"/>
            <a:ext cx="1087905" cy="1842875"/>
          </a:xfrm>
          <a:prstGeom prst="downArrowCallout">
            <a:avLst>
              <a:gd name="adj1" fmla="val 19872"/>
              <a:gd name="adj2" fmla="val 22436"/>
              <a:gd name="adj3" fmla="val 25000"/>
              <a:gd name="adj4" fmla="val 74079"/>
            </a:avLst>
          </a:prstGeom>
          <a:solidFill>
            <a:schemeClr val="bg1">
              <a:alpha val="94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200" i="1" dirty="0">
                <a:solidFill>
                  <a:schemeClr val="tx1"/>
                </a:solidFill>
              </a:rPr>
              <a:t>Período II: El régimen simplificado </a:t>
            </a:r>
            <a:r>
              <a:rPr lang="es-MX" sz="1200" i="1" dirty="0">
                <a:solidFill>
                  <a:schemeClr val="tx1"/>
                </a:solidFill>
              </a:rPr>
              <a:t>ampliado o asistencial (2000 a 2003) </a:t>
            </a:r>
            <a:endParaRPr lang="es-AR" dirty="0">
              <a:solidFill>
                <a:schemeClr val="tx1"/>
              </a:solidFill>
            </a:endParaRPr>
          </a:p>
        </p:txBody>
      </p:sp>
      <p:sp>
        <p:nvSpPr>
          <p:cNvPr id="9" name="Callout: Left Arrow 8">
            <a:extLst>
              <a:ext uri="{FF2B5EF4-FFF2-40B4-BE49-F238E27FC236}">
                <a16:creationId xmlns:a16="http://schemas.microsoft.com/office/drawing/2014/main" id="{DFB8AC92-970D-4E9F-9A5E-24A7A30C3261}"/>
              </a:ext>
            </a:extLst>
          </p:cNvPr>
          <p:cNvSpPr/>
          <p:nvPr/>
        </p:nvSpPr>
        <p:spPr>
          <a:xfrm>
            <a:off x="5188637" y="3038621"/>
            <a:ext cx="2628825" cy="872197"/>
          </a:xfrm>
          <a:prstGeom prst="leftArrowCallout">
            <a:avLst>
              <a:gd name="adj1" fmla="val 23313"/>
              <a:gd name="adj2" fmla="val 22121"/>
              <a:gd name="adj3" fmla="val 30661"/>
              <a:gd name="adj4" fmla="val 6497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i="1" dirty="0">
                <a:solidFill>
                  <a:schemeClr val="tx1"/>
                </a:solidFill>
              </a:rPr>
              <a:t>III Período: El régimen simplificado Inclusivo (2004 </a:t>
            </a:r>
            <a:r>
              <a:rPr lang="es-MX" sz="1200" dirty="0">
                <a:solidFill>
                  <a:schemeClr val="tx1"/>
                </a:solidFill>
              </a:rPr>
              <a:t>a 2009)</a:t>
            </a:r>
            <a:endParaRPr lang="es-AR" sz="1200" dirty="0">
              <a:solidFill>
                <a:schemeClr val="tx1"/>
              </a:solidFill>
            </a:endParaRPr>
          </a:p>
        </p:txBody>
      </p:sp>
      <p:sp>
        <p:nvSpPr>
          <p:cNvPr id="14" name="Callout: Down Arrow 13">
            <a:extLst>
              <a:ext uri="{FF2B5EF4-FFF2-40B4-BE49-F238E27FC236}">
                <a16:creationId xmlns:a16="http://schemas.microsoft.com/office/drawing/2014/main" id="{7FC21CFC-AEFA-4228-95DD-C38925C20267}"/>
              </a:ext>
            </a:extLst>
          </p:cNvPr>
          <p:cNvSpPr/>
          <p:nvPr/>
        </p:nvSpPr>
        <p:spPr>
          <a:xfrm>
            <a:off x="8684461" y="1572058"/>
            <a:ext cx="1087905" cy="1842875"/>
          </a:xfrm>
          <a:prstGeom prst="downArrowCallout">
            <a:avLst>
              <a:gd name="adj1" fmla="val 19872"/>
              <a:gd name="adj2" fmla="val 22436"/>
              <a:gd name="adj3" fmla="val 25000"/>
              <a:gd name="adj4" fmla="val 74079"/>
            </a:avLst>
          </a:prstGeom>
          <a:solidFill>
            <a:schemeClr val="bg1">
              <a:alpha val="94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200" i="1" dirty="0">
                <a:solidFill>
                  <a:schemeClr val="tx1"/>
                </a:solidFill>
              </a:rPr>
              <a:t>Período IV: El régimen simplificado </a:t>
            </a:r>
            <a:r>
              <a:rPr lang="es-MX" sz="1200" i="1" dirty="0">
                <a:solidFill>
                  <a:schemeClr val="tx1"/>
                </a:solidFill>
              </a:rPr>
              <a:t>con inflación (2010 a 2016) </a:t>
            </a:r>
            <a:endParaRPr lang="es-AR" dirty="0">
              <a:solidFill>
                <a:schemeClr val="tx1"/>
              </a:solidFill>
            </a:endParaRPr>
          </a:p>
        </p:txBody>
      </p:sp>
    </p:spTree>
    <p:extLst>
      <p:ext uri="{BB962C8B-B14F-4D97-AF65-F5344CB8AC3E}">
        <p14:creationId xmlns:p14="http://schemas.microsoft.com/office/powerpoint/2010/main" val="4254590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2" name="Rectángulo 1"/>
          <p:cNvSpPr/>
          <p:nvPr/>
        </p:nvSpPr>
        <p:spPr>
          <a:xfrm>
            <a:off x="951978" y="810890"/>
            <a:ext cx="10446707" cy="551475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13" name="Picture 12">
            <a:extLst>
              <a:ext uri="{FF2B5EF4-FFF2-40B4-BE49-F238E27FC236}">
                <a16:creationId xmlns:a16="http://schemas.microsoft.com/office/drawing/2014/main" id="{4AF7F14E-2DE7-46C1-AF16-2FB15A651D3D}"/>
              </a:ext>
            </a:extLst>
          </p:cNvPr>
          <p:cNvPicPr>
            <a:picLocks noChangeAspect="1"/>
          </p:cNvPicPr>
          <p:nvPr/>
        </p:nvPicPr>
        <p:blipFill>
          <a:blip r:embed="rId3"/>
          <a:stretch>
            <a:fillRect/>
          </a:stretch>
        </p:blipFill>
        <p:spPr>
          <a:xfrm>
            <a:off x="0" y="0"/>
            <a:ext cx="861545" cy="679296"/>
          </a:xfrm>
          <a:prstGeom prst="rect">
            <a:avLst/>
          </a:prstGeom>
        </p:spPr>
      </p:pic>
      <p:sp>
        <p:nvSpPr>
          <p:cNvPr id="7" name="CuadroTexto 6"/>
          <p:cNvSpPr txBox="1"/>
          <p:nvPr/>
        </p:nvSpPr>
        <p:spPr>
          <a:xfrm>
            <a:off x="10753140" y="6487363"/>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pic>
        <p:nvPicPr>
          <p:cNvPr id="5" name="Imagen 4"/>
          <p:cNvPicPr>
            <a:picLocks noChangeAspect="1"/>
          </p:cNvPicPr>
          <p:nvPr/>
        </p:nvPicPr>
        <p:blipFill>
          <a:blip r:embed="rId4"/>
          <a:stretch>
            <a:fillRect/>
          </a:stretch>
        </p:blipFill>
        <p:spPr>
          <a:xfrm>
            <a:off x="1378634" y="1277273"/>
            <a:ext cx="9754063" cy="4769837"/>
          </a:xfrm>
          <a:prstGeom prst="rect">
            <a:avLst/>
          </a:prstGeom>
        </p:spPr>
      </p:pic>
      <p:sp>
        <p:nvSpPr>
          <p:cNvPr id="9" name="Callout: Down Arrow 8">
            <a:extLst>
              <a:ext uri="{FF2B5EF4-FFF2-40B4-BE49-F238E27FC236}">
                <a16:creationId xmlns:a16="http://schemas.microsoft.com/office/drawing/2014/main" id="{463D6B17-8C3D-4EBC-B76D-ECBC9B19417E}"/>
              </a:ext>
            </a:extLst>
          </p:cNvPr>
          <p:cNvSpPr/>
          <p:nvPr/>
        </p:nvSpPr>
        <p:spPr>
          <a:xfrm>
            <a:off x="2119534" y="2433720"/>
            <a:ext cx="1087905" cy="1842875"/>
          </a:xfrm>
          <a:prstGeom prst="downArrowCallout">
            <a:avLst>
              <a:gd name="adj1" fmla="val 19872"/>
              <a:gd name="adj2" fmla="val 22436"/>
              <a:gd name="adj3" fmla="val 25000"/>
              <a:gd name="adj4" fmla="val 74079"/>
            </a:avLst>
          </a:prstGeom>
          <a:solidFill>
            <a:schemeClr val="bg1">
              <a:alpha val="94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200" i="1" dirty="0">
                <a:solidFill>
                  <a:schemeClr val="tx1"/>
                </a:solidFill>
              </a:rPr>
              <a:t>Período I: El régimen simplificado de destino mixto       (1998 a 1999</a:t>
            </a:r>
            <a:r>
              <a:rPr lang="es-AR" i="1" dirty="0">
                <a:solidFill>
                  <a:schemeClr val="tx1"/>
                </a:solidFill>
              </a:rPr>
              <a:t>)</a:t>
            </a:r>
            <a:endParaRPr lang="es-AR" dirty="0">
              <a:solidFill>
                <a:schemeClr val="tx1"/>
              </a:solidFill>
            </a:endParaRPr>
          </a:p>
        </p:txBody>
      </p:sp>
      <p:sp>
        <p:nvSpPr>
          <p:cNvPr id="3" name="TextBox 2">
            <a:extLst>
              <a:ext uri="{FF2B5EF4-FFF2-40B4-BE49-F238E27FC236}">
                <a16:creationId xmlns:a16="http://schemas.microsoft.com/office/drawing/2014/main" id="{EDCB4C5B-F497-4564-9B5F-93CAE5A97B3F}"/>
              </a:ext>
            </a:extLst>
          </p:cNvPr>
          <p:cNvSpPr txBox="1"/>
          <p:nvPr/>
        </p:nvSpPr>
        <p:spPr>
          <a:xfrm>
            <a:off x="2086711" y="4533997"/>
            <a:ext cx="590843" cy="369332"/>
          </a:xfrm>
          <a:prstGeom prst="rect">
            <a:avLst/>
          </a:prstGeom>
          <a:noFill/>
        </p:spPr>
        <p:txBody>
          <a:bodyPr wrap="square" rtlCol="0">
            <a:spAutoFit/>
          </a:bodyPr>
          <a:lstStyle/>
          <a:p>
            <a:r>
              <a:rPr lang="es-AR" dirty="0"/>
              <a:t>99%</a:t>
            </a:r>
          </a:p>
        </p:txBody>
      </p:sp>
      <p:sp>
        <p:nvSpPr>
          <p:cNvPr id="10" name="TextBox 9">
            <a:extLst>
              <a:ext uri="{FF2B5EF4-FFF2-40B4-BE49-F238E27FC236}">
                <a16:creationId xmlns:a16="http://schemas.microsoft.com/office/drawing/2014/main" id="{02048374-65BD-4F91-A1F4-C6AD223D27C7}"/>
              </a:ext>
            </a:extLst>
          </p:cNvPr>
          <p:cNvSpPr txBox="1"/>
          <p:nvPr/>
        </p:nvSpPr>
        <p:spPr>
          <a:xfrm>
            <a:off x="2419644" y="4331442"/>
            <a:ext cx="590843" cy="369332"/>
          </a:xfrm>
          <a:prstGeom prst="rect">
            <a:avLst/>
          </a:prstGeom>
          <a:noFill/>
        </p:spPr>
        <p:txBody>
          <a:bodyPr wrap="square" rtlCol="0">
            <a:spAutoFit/>
          </a:bodyPr>
          <a:lstStyle/>
          <a:p>
            <a:r>
              <a:rPr lang="es-AR" dirty="0"/>
              <a:t>71%</a:t>
            </a:r>
          </a:p>
        </p:txBody>
      </p:sp>
      <p:sp>
        <p:nvSpPr>
          <p:cNvPr id="11" name="TextBox 10">
            <a:extLst>
              <a:ext uri="{FF2B5EF4-FFF2-40B4-BE49-F238E27FC236}">
                <a16:creationId xmlns:a16="http://schemas.microsoft.com/office/drawing/2014/main" id="{8B2500D6-767F-488A-B9B6-F71DAE5DC19B}"/>
              </a:ext>
            </a:extLst>
          </p:cNvPr>
          <p:cNvSpPr txBox="1"/>
          <p:nvPr/>
        </p:nvSpPr>
        <p:spPr>
          <a:xfrm>
            <a:off x="6171257" y="3699888"/>
            <a:ext cx="590843" cy="369332"/>
          </a:xfrm>
          <a:prstGeom prst="rect">
            <a:avLst/>
          </a:prstGeom>
          <a:noFill/>
        </p:spPr>
        <p:txBody>
          <a:bodyPr wrap="square" rtlCol="0">
            <a:spAutoFit/>
          </a:bodyPr>
          <a:lstStyle/>
          <a:p>
            <a:r>
              <a:rPr lang="es-AR" dirty="0"/>
              <a:t>85%</a:t>
            </a:r>
          </a:p>
        </p:txBody>
      </p:sp>
      <p:cxnSp>
        <p:nvCxnSpPr>
          <p:cNvPr id="12" name="Straight Arrow Connector 11">
            <a:extLst>
              <a:ext uri="{FF2B5EF4-FFF2-40B4-BE49-F238E27FC236}">
                <a16:creationId xmlns:a16="http://schemas.microsoft.com/office/drawing/2014/main" id="{4CE4F5DF-6C72-4468-889D-BF86C9CD33BA}"/>
              </a:ext>
            </a:extLst>
          </p:cNvPr>
          <p:cNvCxnSpPr>
            <a:cxnSpLocks/>
          </p:cNvCxnSpPr>
          <p:nvPr/>
        </p:nvCxnSpPr>
        <p:spPr>
          <a:xfrm flipV="1">
            <a:off x="3033870" y="2197713"/>
            <a:ext cx="6850811" cy="1829304"/>
          </a:xfrm>
          <a:prstGeom prst="straightConnector1">
            <a:avLst/>
          </a:prstGeom>
          <a:ln w="22225">
            <a:solidFill>
              <a:schemeClr val="accent2">
                <a:lumMod val="75000"/>
              </a:schemeClr>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15" name="Callout: Down Arrow 14">
            <a:extLst>
              <a:ext uri="{FF2B5EF4-FFF2-40B4-BE49-F238E27FC236}">
                <a16:creationId xmlns:a16="http://schemas.microsoft.com/office/drawing/2014/main" id="{D3C09D1B-C3B0-4C4E-833B-F2BC850311B7}"/>
              </a:ext>
            </a:extLst>
          </p:cNvPr>
          <p:cNvSpPr/>
          <p:nvPr/>
        </p:nvSpPr>
        <p:spPr>
          <a:xfrm>
            <a:off x="3720901" y="2009336"/>
            <a:ext cx="1087905" cy="1842875"/>
          </a:xfrm>
          <a:prstGeom prst="downArrowCallout">
            <a:avLst>
              <a:gd name="adj1" fmla="val 19872"/>
              <a:gd name="adj2" fmla="val 22436"/>
              <a:gd name="adj3" fmla="val 25000"/>
              <a:gd name="adj4" fmla="val 74079"/>
            </a:avLst>
          </a:prstGeom>
          <a:solidFill>
            <a:schemeClr val="bg1">
              <a:alpha val="94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200" i="1" dirty="0">
                <a:solidFill>
                  <a:schemeClr val="tx1"/>
                </a:solidFill>
              </a:rPr>
              <a:t>Período II: El régimen simplificado </a:t>
            </a:r>
            <a:r>
              <a:rPr lang="es-MX" sz="1200" i="1" dirty="0">
                <a:solidFill>
                  <a:schemeClr val="tx1"/>
                </a:solidFill>
              </a:rPr>
              <a:t>ampliado o asistencial (2000 a 2003) </a:t>
            </a:r>
            <a:endParaRPr lang="es-AR" dirty="0">
              <a:solidFill>
                <a:schemeClr val="tx1"/>
              </a:solidFill>
            </a:endParaRPr>
          </a:p>
        </p:txBody>
      </p:sp>
      <p:sp>
        <p:nvSpPr>
          <p:cNvPr id="16" name="Callout: Left Arrow 15">
            <a:extLst>
              <a:ext uri="{FF2B5EF4-FFF2-40B4-BE49-F238E27FC236}">
                <a16:creationId xmlns:a16="http://schemas.microsoft.com/office/drawing/2014/main" id="{466EE333-A6D8-43A6-91AE-13169F01CD9B}"/>
              </a:ext>
            </a:extLst>
          </p:cNvPr>
          <p:cNvSpPr/>
          <p:nvPr/>
        </p:nvSpPr>
        <p:spPr>
          <a:xfrm>
            <a:off x="4941252" y="4143764"/>
            <a:ext cx="2628825" cy="872197"/>
          </a:xfrm>
          <a:prstGeom prst="leftArrowCallout">
            <a:avLst>
              <a:gd name="adj1" fmla="val 23313"/>
              <a:gd name="adj2" fmla="val 22121"/>
              <a:gd name="adj3" fmla="val 30661"/>
              <a:gd name="adj4" fmla="val 6497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i="1" dirty="0">
                <a:solidFill>
                  <a:schemeClr val="tx1"/>
                </a:solidFill>
              </a:rPr>
              <a:t>III Período: El régimen simplificado Inclusivo (2004 </a:t>
            </a:r>
            <a:r>
              <a:rPr lang="es-MX" sz="1200" dirty="0">
                <a:solidFill>
                  <a:schemeClr val="tx1"/>
                </a:solidFill>
              </a:rPr>
              <a:t>a 2009)</a:t>
            </a:r>
            <a:endParaRPr lang="es-AR" sz="1200" dirty="0">
              <a:solidFill>
                <a:schemeClr val="tx1"/>
              </a:solidFill>
            </a:endParaRPr>
          </a:p>
        </p:txBody>
      </p:sp>
      <p:sp>
        <p:nvSpPr>
          <p:cNvPr id="19" name="Callout: Up Arrow 18">
            <a:extLst>
              <a:ext uri="{FF2B5EF4-FFF2-40B4-BE49-F238E27FC236}">
                <a16:creationId xmlns:a16="http://schemas.microsoft.com/office/drawing/2014/main" id="{7333B81A-AE34-4ECD-829E-52C441F8CB46}"/>
              </a:ext>
            </a:extLst>
          </p:cNvPr>
          <p:cNvSpPr/>
          <p:nvPr/>
        </p:nvSpPr>
        <p:spPr>
          <a:xfrm>
            <a:off x="8525539" y="2912012"/>
            <a:ext cx="1406247" cy="1842875"/>
          </a:xfrm>
          <a:prstGeom prst="upArrowCallout">
            <a:avLst>
              <a:gd name="adj1" fmla="val 20999"/>
              <a:gd name="adj2" fmla="val 24000"/>
              <a:gd name="adj3" fmla="val 25000"/>
              <a:gd name="adj4" fmla="val 7047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400" i="1" dirty="0">
                <a:solidFill>
                  <a:schemeClr val="tx1"/>
                </a:solidFill>
              </a:rPr>
              <a:t>Período IV: El régimen simplificado </a:t>
            </a:r>
            <a:r>
              <a:rPr lang="es-MX" sz="1400" i="1" dirty="0">
                <a:solidFill>
                  <a:schemeClr val="tx1"/>
                </a:solidFill>
              </a:rPr>
              <a:t>con inflación     (2010 a 2016) </a:t>
            </a:r>
            <a:endParaRPr lang="es-AR" dirty="0"/>
          </a:p>
        </p:txBody>
      </p:sp>
      <p:sp>
        <p:nvSpPr>
          <p:cNvPr id="20" name="TextBox 19">
            <a:extLst>
              <a:ext uri="{FF2B5EF4-FFF2-40B4-BE49-F238E27FC236}">
                <a16:creationId xmlns:a16="http://schemas.microsoft.com/office/drawing/2014/main" id="{F91CA00F-D122-4FDF-83E2-F0D9CC1F6F5E}"/>
              </a:ext>
            </a:extLst>
          </p:cNvPr>
          <p:cNvSpPr txBox="1"/>
          <p:nvPr/>
        </p:nvSpPr>
        <p:spPr>
          <a:xfrm>
            <a:off x="9418545" y="2558057"/>
            <a:ext cx="590843" cy="369332"/>
          </a:xfrm>
          <a:prstGeom prst="rect">
            <a:avLst/>
          </a:prstGeom>
          <a:noFill/>
        </p:spPr>
        <p:txBody>
          <a:bodyPr wrap="square" rtlCol="0">
            <a:spAutoFit/>
          </a:bodyPr>
          <a:lstStyle/>
          <a:p>
            <a:r>
              <a:rPr lang="es-AR" dirty="0"/>
              <a:t>98%</a:t>
            </a:r>
          </a:p>
        </p:txBody>
      </p:sp>
      <p:sp>
        <p:nvSpPr>
          <p:cNvPr id="22" name="TextBox 21">
            <a:extLst>
              <a:ext uri="{FF2B5EF4-FFF2-40B4-BE49-F238E27FC236}">
                <a16:creationId xmlns:a16="http://schemas.microsoft.com/office/drawing/2014/main" id="{582D2588-EF91-4969-BE18-2277A752843E}"/>
              </a:ext>
            </a:extLst>
          </p:cNvPr>
          <p:cNvSpPr txBox="1"/>
          <p:nvPr/>
        </p:nvSpPr>
        <p:spPr>
          <a:xfrm>
            <a:off x="7095027" y="3540457"/>
            <a:ext cx="590843" cy="369332"/>
          </a:xfrm>
          <a:prstGeom prst="rect">
            <a:avLst/>
          </a:prstGeom>
          <a:noFill/>
        </p:spPr>
        <p:txBody>
          <a:bodyPr wrap="square" rtlCol="0">
            <a:spAutoFit/>
          </a:bodyPr>
          <a:lstStyle/>
          <a:p>
            <a:r>
              <a:rPr lang="es-AR" dirty="0"/>
              <a:t>79%</a:t>
            </a:r>
          </a:p>
        </p:txBody>
      </p:sp>
    </p:spTree>
    <p:extLst>
      <p:ext uri="{BB962C8B-B14F-4D97-AF65-F5344CB8AC3E}">
        <p14:creationId xmlns:p14="http://schemas.microsoft.com/office/powerpoint/2010/main" val="36553441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2" name="Rectángulo 1"/>
          <p:cNvSpPr/>
          <p:nvPr/>
        </p:nvSpPr>
        <p:spPr>
          <a:xfrm>
            <a:off x="951978" y="810890"/>
            <a:ext cx="10446707" cy="551475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13" name="Picture 12">
            <a:extLst>
              <a:ext uri="{FF2B5EF4-FFF2-40B4-BE49-F238E27FC236}">
                <a16:creationId xmlns:a16="http://schemas.microsoft.com/office/drawing/2014/main" id="{4AF7F14E-2DE7-46C1-AF16-2FB15A651D3D}"/>
              </a:ext>
            </a:extLst>
          </p:cNvPr>
          <p:cNvPicPr>
            <a:picLocks noChangeAspect="1"/>
          </p:cNvPicPr>
          <p:nvPr/>
        </p:nvPicPr>
        <p:blipFill>
          <a:blip r:embed="rId3"/>
          <a:stretch>
            <a:fillRect/>
          </a:stretch>
        </p:blipFill>
        <p:spPr>
          <a:xfrm>
            <a:off x="0" y="0"/>
            <a:ext cx="861545" cy="679296"/>
          </a:xfrm>
          <a:prstGeom prst="rect">
            <a:avLst/>
          </a:prstGeom>
        </p:spPr>
      </p:pic>
      <p:sp>
        <p:nvSpPr>
          <p:cNvPr id="7" name="CuadroTexto 6"/>
          <p:cNvSpPr txBox="1"/>
          <p:nvPr/>
        </p:nvSpPr>
        <p:spPr>
          <a:xfrm>
            <a:off x="10753140" y="6487363"/>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pic>
        <p:nvPicPr>
          <p:cNvPr id="10" name="Picture 9">
            <a:extLst>
              <a:ext uri="{FF2B5EF4-FFF2-40B4-BE49-F238E27FC236}">
                <a16:creationId xmlns:a16="http://schemas.microsoft.com/office/drawing/2014/main" id="{08858EBD-C587-4D35-AD6F-1C58E100F2FC}"/>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645920" y="1237957"/>
            <a:ext cx="8904849" cy="4809153"/>
          </a:xfrm>
          <a:prstGeom prst="rect">
            <a:avLst/>
          </a:prstGeom>
          <a:solidFill>
            <a:schemeClr val="bg1"/>
          </a:solidFill>
          <a:ln>
            <a:noFill/>
          </a:ln>
        </p:spPr>
      </p:pic>
    </p:spTree>
    <p:extLst>
      <p:ext uri="{BB962C8B-B14F-4D97-AF65-F5344CB8AC3E}">
        <p14:creationId xmlns:p14="http://schemas.microsoft.com/office/powerpoint/2010/main" val="1442050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951978" y="810890"/>
            <a:ext cx="10609545" cy="5514754"/>
          </a:xfrm>
          <a:prstGeom prst="rect">
            <a:avLst/>
          </a:prstGeom>
          <a:gradFill>
            <a:gsLst>
              <a:gs pos="1000">
                <a:schemeClr val="accent1">
                  <a:lumMod val="5000"/>
                  <a:lumOff val="95000"/>
                </a:schemeClr>
              </a:gs>
              <a:gs pos="26000">
                <a:schemeClr val="accent1">
                  <a:lumMod val="45000"/>
                  <a:lumOff val="55000"/>
                </a:schemeClr>
              </a:gs>
              <a:gs pos="80000">
                <a:schemeClr val="accent1">
                  <a:lumMod val="45000"/>
                  <a:lumOff val="55000"/>
                </a:schemeClr>
              </a:gs>
              <a:gs pos="12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CuadroTexto 11"/>
          <p:cNvSpPr txBox="1"/>
          <p:nvPr/>
        </p:nvSpPr>
        <p:spPr>
          <a:xfrm>
            <a:off x="933327" y="679296"/>
            <a:ext cx="10755092" cy="5731551"/>
          </a:xfrm>
          <a:prstGeom prst="rect">
            <a:avLst/>
          </a:prstGeom>
          <a:solidFill>
            <a:schemeClr val="bg1">
              <a:alpha val="0"/>
            </a:schemeClr>
          </a:solidFill>
        </p:spPr>
        <p:txBody>
          <a:bodyPr wrap="square" bIns="144000" rtlCol="0" anchor="t" anchorCtr="0">
            <a:spAutoFit/>
          </a:bodyPr>
          <a:lstStyle/>
          <a:p>
            <a:pPr marL="457200" indent="-457200">
              <a:lnSpc>
                <a:spcPct val="200000"/>
              </a:lnSpc>
              <a:spcAft>
                <a:spcPts val="1200"/>
              </a:spcAft>
              <a:buFont typeface="Wingdings" panose="05000000000000000000" pitchFamily="2" charset="2"/>
              <a:buChar char="q"/>
            </a:pPr>
            <a:r>
              <a:rPr lang="es-ES" sz="3200" dirty="0">
                <a:solidFill>
                  <a:srgbClr val="FF0000"/>
                </a:solidFill>
                <a:effectLst>
                  <a:outerShdw blurRad="38100" dist="38100" dir="2700000" algn="tl">
                    <a:srgbClr val="000000">
                      <a:alpha val="43137"/>
                    </a:srgbClr>
                  </a:outerShdw>
                </a:effectLst>
              </a:rPr>
              <a:t>EL PORQUE DE LOS REGÍMENES SIMPLIFICADOS</a:t>
            </a:r>
          </a:p>
          <a:p>
            <a:pPr marL="457200" indent="-457200">
              <a:lnSpc>
                <a:spcPct val="200000"/>
              </a:lnSpc>
              <a:spcAft>
                <a:spcPts val="1200"/>
              </a:spcAft>
              <a:buFont typeface="Wingdings" panose="05000000000000000000" pitchFamily="2" charset="2"/>
              <a:buChar char="q"/>
            </a:pPr>
            <a:r>
              <a:rPr lang="es-ES" sz="3200" dirty="0">
                <a:effectLst>
                  <a:outerShdw blurRad="38100" dist="38100" dir="2700000" algn="tl">
                    <a:srgbClr val="000000">
                      <a:alpha val="43137"/>
                    </a:srgbClr>
                  </a:outerShdw>
                </a:effectLst>
                <a:latin typeface="+mj-lt"/>
              </a:rPr>
              <a:t>LOS REGÍMENES SIMPLIFICADOS </a:t>
            </a:r>
            <a:r>
              <a:rPr lang="es-ES" sz="3200" u="sng" dirty="0">
                <a:effectLst>
                  <a:outerShdw blurRad="38100" dist="38100" dir="2700000" algn="tl">
                    <a:srgbClr val="000000">
                      <a:alpha val="43137"/>
                    </a:srgbClr>
                  </a:outerShdw>
                </a:effectLst>
                <a:latin typeface="+mj-lt"/>
              </a:rPr>
              <a:t>ANTES</a:t>
            </a:r>
            <a:r>
              <a:rPr lang="es-ES" sz="3200" b="1" dirty="0">
                <a:effectLst>
                  <a:outerShdw blurRad="38100" dist="38100" dir="2700000" algn="tl">
                    <a:srgbClr val="000000">
                      <a:alpha val="43137"/>
                    </a:srgbClr>
                  </a:outerShdw>
                </a:effectLst>
                <a:latin typeface="+mj-lt"/>
              </a:rPr>
              <a:t> </a:t>
            </a:r>
            <a:r>
              <a:rPr lang="es-ES" sz="3200" dirty="0">
                <a:effectLst>
                  <a:outerShdw blurRad="38100" dist="38100" dir="2700000" algn="tl">
                    <a:srgbClr val="000000">
                      <a:alpha val="43137"/>
                    </a:srgbClr>
                  </a:outerShdw>
                </a:effectLst>
                <a:latin typeface="+mj-lt"/>
              </a:rPr>
              <a:t>DE LAS REFORMAS</a:t>
            </a:r>
          </a:p>
          <a:p>
            <a:pPr marL="457200" indent="-457200">
              <a:lnSpc>
                <a:spcPct val="200000"/>
              </a:lnSpc>
              <a:spcAft>
                <a:spcPts val="1200"/>
              </a:spcAft>
              <a:buFont typeface="Wingdings" panose="05000000000000000000" pitchFamily="2" charset="2"/>
              <a:buChar char="q"/>
            </a:pPr>
            <a:r>
              <a:rPr lang="es-ES" sz="3200" dirty="0">
                <a:solidFill>
                  <a:schemeClr val="accent2">
                    <a:lumMod val="50000"/>
                  </a:schemeClr>
                </a:solidFill>
                <a:effectLst>
                  <a:outerShdw blurRad="38100" dist="38100" dir="2700000" algn="tl">
                    <a:srgbClr val="000000">
                      <a:alpha val="43137"/>
                    </a:srgbClr>
                  </a:outerShdw>
                </a:effectLst>
                <a:latin typeface="+mj-lt"/>
              </a:rPr>
              <a:t>PORQUE LAS REFORMAS</a:t>
            </a:r>
          </a:p>
          <a:p>
            <a:pPr marL="457200" indent="-457200">
              <a:lnSpc>
                <a:spcPct val="200000"/>
              </a:lnSpc>
              <a:spcAft>
                <a:spcPts val="1200"/>
              </a:spcAft>
              <a:buFont typeface="Wingdings" panose="05000000000000000000" pitchFamily="2" charset="2"/>
              <a:buChar char="q"/>
            </a:pPr>
            <a:r>
              <a:rPr lang="es-ES" sz="3200" dirty="0">
                <a:solidFill>
                  <a:schemeClr val="accent2">
                    <a:lumMod val="50000"/>
                  </a:schemeClr>
                </a:solidFill>
                <a:effectLst>
                  <a:outerShdw blurRad="38100" dist="38100" dir="2700000" algn="tl">
                    <a:srgbClr val="000000">
                      <a:alpha val="43137"/>
                    </a:srgbClr>
                  </a:outerShdw>
                </a:effectLst>
              </a:rPr>
              <a:t>LOS REGÍMENES SIMPLIFICADOS </a:t>
            </a:r>
            <a:r>
              <a:rPr lang="es-ES" sz="3200" u="sng" dirty="0">
                <a:solidFill>
                  <a:schemeClr val="accent2">
                    <a:lumMod val="50000"/>
                  </a:schemeClr>
                </a:solidFill>
                <a:effectLst>
                  <a:outerShdw blurRad="38100" dist="38100" dir="2700000" algn="tl">
                    <a:srgbClr val="000000">
                      <a:alpha val="43137"/>
                    </a:srgbClr>
                  </a:outerShdw>
                </a:effectLst>
              </a:rPr>
              <a:t>DESPUÉS</a:t>
            </a:r>
            <a:r>
              <a:rPr lang="es-ES" sz="3200" b="1" dirty="0">
                <a:solidFill>
                  <a:schemeClr val="accent2">
                    <a:lumMod val="50000"/>
                  </a:schemeClr>
                </a:solidFill>
                <a:effectLst>
                  <a:outerShdw blurRad="38100" dist="38100" dir="2700000" algn="tl">
                    <a:srgbClr val="000000">
                      <a:alpha val="43137"/>
                    </a:srgbClr>
                  </a:outerShdw>
                </a:effectLst>
              </a:rPr>
              <a:t> </a:t>
            </a:r>
            <a:r>
              <a:rPr lang="es-ES" sz="3200" dirty="0">
                <a:solidFill>
                  <a:schemeClr val="accent2">
                    <a:lumMod val="50000"/>
                  </a:schemeClr>
                </a:solidFill>
                <a:effectLst>
                  <a:outerShdw blurRad="38100" dist="38100" dir="2700000" algn="tl">
                    <a:srgbClr val="000000">
                      <a:alpha val="43137"/>
                    </a:srgbClr>
                  </a:outerShdw>
                </a:effectLst>
              </a:rPr>
              <a:t>DE LAS REFORMAS</a:t>
            </a:r>
          </a:p>
          <a:p>
            <a:pPr marL="457200" indent="-457200">
              <a:lnSpc>
                <a:spcPct val="200000"/>
              </a:lnSpc>
              <a:spcAft>
                <a:spcPts val="1200"/>
              </a:spcAft>
              <a:buFont typeface="Wingdings" panose="05000000000000000000" pitchFamily="2" charset="2"/>
              <a:buChar char="q"/>
            </a:pPr>
            <a:r>
              <a:rPr lang="es-ES" sz="3200" dirty="0">
                <a:solidFill>
                  <a:schemeClr val="accent2">
                    <a:lumMod val="50000"/>
                  </a:schemeClr>
                </a:solidFill>
                <a:effectLst>
                  <a:outerShdw blurRad="38100" dist="38100" dir="2700000" algn="tl">
                    <a:srgbClr val="000000">
                      <a:alpha val="43137"/>
                    </a:srgbClr>
                  </a:outerShdw>
                </a:effectLst>
                <a:latin typeface="+mj-lt"/>
              </a:rPr>
              <a:t>EL MONOTRIBUTO ARGENTINO: EVOLUCIÓN Y DIAGNÓSTICO</a:t>
            </a: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pic>
        <p:nvPicPr>
          <p:cNvPr id="14" name="Picture 13">
            <a:extLst>
              <a:ext uri="{FF2B5EF4-FFF2-40B4-BE49-F238E27FC236}">
                <a16:creationId xmlns:a16="http://schemas.microsoft.com/office/drawing/2014/main" id="{29EC0A18-E9D3-42E5-8771-344BA5A1AE0F}"/>
              </a:ext>
            </a:extLst>
          </p:cNvPr>
          <p:cNvPicPr>
            <a:picLocks noChangeAspect="1"/>
          </p:cNvPicPr>
          <p:nvPr/>
        </p:nvPicPr>
        <p:blipFill>
          <a:blip r:embed="rId3"/>
          <a:stretch>
            <a:fillRect/>
          </a:stretch>
        </p:blipFill>
        <p:spPr>
          <a:xfrm>
            <a:off x="0" y="0"/>
            <a:ext cx="861545" cy="679296"/>
          </a:xfrm>
          <a:prstGeom prst="rect">
            <a:avLst/>
          </a:prstGeom>
        </p:spPr>
      </p:pic>
      <p:sp>
        <p:nvSpPr>
          <p:cNvPr id="11" name="CuadroTexto 10"/>
          <p:cNvSpPr txBox="1"/>
          <p:nvPr/>
        </p:nvSpPr>
        <p:spPr>
          <a:xfrm>
            <a:off x="10753140" y="6452947"/>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spTree>
    <p:extLst>
      <p:ext uri="{BB962C8B-B14F-4D97-AF65-F5344CB8AC3E}">
        <p14:creationId xmlns:p14="http://schemas.microsoft.com/office/powerpoint/2010/main" val="23505107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2" name="Rectángulo 1"/>
          <p:cNvSpPr/>
          <p:nvPr/>
        </p:nvSpPr>
        <p:spPr>
          <a:xfrm>
            <a:off x="951978" y="810890"/>
            <a:ext cx="10446707" cy="551475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13" name="Picture 12">
            <a:extLst>
              <a:ext uri="{FF2B5EF4-FFF2-40B4-BE49-F238E27FC236}">
                <a16:creationId xmlns:a16="http://schemas.microsoft.com/office/drawing/2014/main" id="{4AF7F14E-2DE7-46C1-AF16-2FB15A651D3D}"/>
              </a:ext>
            </a:extLst>
          </p:cNvPr>
          <p:cNvPicPr>
            <a:picLocks noChangeAspect="1"/>
          </p:cNvPicPr>
          <p:nvPr/>
        </p:nvPicPr>
        <p:blipFill>
          <a:blip r:embed="rId3"/>
          <a:stretch>
            <a:fillRect/>
          </a:stretch>
        </p:blipFill>
        <p:spPr>
          <a:xfrm>
            <a:off x="0" y="0"/>
            <a:ext cx="861545" cy="679296"/>
          </a:xfrm>
          <a:prstGeom prst="rect">
            <a:avLst/>
          </a:prstGeom>
        </p:spPr>
      </p:pic>
      <p:sp>
        <p:nvSpPr>
          <p:cNvPr id="7" name="CuadroTexto 6"/>
          <p:cNvSpPr txBox="1"/>
          <p:nvPr/>
        </p:nvSpPr>
        <p:spPr>
          <a:xfrm>
            <a:off x="10753140" y="6487363"/>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pic>
        <p:nvPicPr>
          <p:cNvPr id="9" name="Picture 8">
            <a:extLst>
              <a:ext uri="{FF2B5EF4-FFF2-40B4-BE49-F238E27FC236}">
                <a16:creationId xmlns:a16="http://schemas.microsoft.com/office/drawing/2014/main" id="{32647DAA-62BB-4794-8A00-FD157E53BECB}"/>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631852" y="1350498"/>
            <a:ext cx="9284677" cy="4696612"/>
          </a:xfrm>
          <a:prstGeom prst="rect">
            <a:avLst/>
          </a:prstGeom>
          <a:solidFill>
            <a:schemeClr val="bg1"/>
          </a:solidFill>
          <a:ln>
            <a:noFill/>
          </a:ln>
        </p:spPr>
      </p:pic>
    </p:spTree>
    <p:extLst>
      <p:ext uri="{BB962C8B-B14F-4D97-AF65-F5344CB8AC3E}">
        <p14:creationId xmlns:p14="http://schemas.microsoft.com/office/powerpoint/2010/main" val="11575133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2" name="Rectángulo 1"/>
          <p:cNvSpPr/>
          <p:nvPr/>
        </p:nvSpPr>
        <p:spPr>
          <a:xfrm>
            <a:off x="951978" y="810890"/>
            <a:ext cx="10446707" cy="551475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13" name="Picture 12">
            <a:extLst>
              <a:ext uri="{FF2B5EF4-FFF2-40B4-BE49-F238E27FC236}">
                <a16:creationId xmlns:a16="http://schemas.microsoft.com/office/drawing/2014/main" id="{4AF7F14E-2DE7-46C1-AF16-2FB15A651D3D}"/>
              </a:ext>
            </a:extLst>
          </p:cNvPr>
          <p:cNvPicPr>
            <a:picLocks noChangeAspect="1"/>
          </p:cNvPicPr>
          <p:nvPr/>
        </p:nvPicPr>
        <p:blipFill>
          <a:blip r:embed="rId3"/>
          <a:stretch>
            <a:fillRect/>
          </a:stretch>
        </p:blipFill>
        <p:spPr>
          <a:xfrm>
            <a:off x="0" y="0"/>
            <a:ext cx="861545" cy="679296"/>
          </a:xfrm>
          <a:prstGeom prst="rect">
            <a:avLst/>
          </a:prstGeom>
        </p:spPr>
      </p:pic>
      <p:sp>
        <p:nvSpPr>
          <p:cNvPr id="7" name="CuadroTexto 6"/>
          <p:cNvSpPr txBox="1"/>
          <p:nvPr/>
        </p:nvSpPr>
        <p:spPr>
          <a:xfrm>
            <a:off x="10753140" y="6487363"/>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pic>
        <p:nvPicPr>
          <p:cNvPr id="10" name="Imagen 9"/>
          <p:cNvPicPr/>
          <p:nvPr/>
        </p:nvPicPr>
        <p:blipFill>
          <a:blip r:embed="rId4">
            <a:extLst>
              <a:ext uri="{28A0092B-C50C-407E-A947-70E740481C1C}">
                <a14:useLocalDpi xmlns:a14="http://schemas.microsoft.com/office/drawing/2010/main" val="0"/>
              </a:ext>
            </a:extLst>
          </a:blip>
          <a:srcRect/>
          <a:stretch>
            <a:fillRect/>
          </a:stretch>
        </p:blipFill>
        <p:spPr bwMode="auto">
          <a:xfrm>
            <a:off x="1333234" y="1209822"/>
            <a:ext cx="9541092" cy="4600135"/>
          </a:xfrm>
          <a:prstGeom prst="rect">
            <a:avLst/>
          </a:prstGeom>
          <a:noFill/>
        </p:spPr>
      </p:pic>
      <p:sp>
        <p:nvSpPr>
          <p:cNvPr id="9" name="Callout: Down Arrow 8">
            <a:extLst>
              <a:ext uri="{FF2B5EF4-FFF2-40B4-BE49-F238E27FC236}">
                <a16:creationId xmlns:a16="http://schemas.microsoft.com/office/drawing/2014/main" id="{39B1428E-C21B-4F83-BB30-5CC24AA469F4}"/>
              </a:ext>
            </a:extLst>
          </p:cNvPr>
          <p:cNvSpPr/>
          <p:nvPr/>
        </p:nvSpPr>
        <p:spPr>
          <a:xfrm>
            <a:off x="4567306" y="2194561"/>
            <a:ext cx="1528694" cy="1378634"/>
          </a:xfrm>
          <a:prstGeom prst="downArrowCallout">
            <a:avLst>
              <a:gd name="adj1" fmla="val 16151"/>
              <a:gd name="adj2" fmla="val 17785"/>
              <a:gd name="adj3" fmla="val 25000"/>
              <a:gd name="adj4" fmla="val 59186"/>
            </a:avLst>
          </a:prstGeom>
          <a:solidFill>
            <a:schemeClr val="bg1">
              <a:alpha val="94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200" i="1" dirty="0">
                <a:solidFill>
                  <a:schemeClr val="tx1"/>
                </a:solidFill>
              </a:rPr>
              <a:t>Período IV: El régimen simplificado </a:t>
            </a:r>
            <a:r>
              <a:rPr lang="es-MX" sz="1200" i="1" dirty="0">
                <a:solidFill>
                  <a:schemeClr val="tx1"/>
                </a:solidFill>
              </a:rPr>
              <a:t>con inflación       (2010 a 2016)</a:t>
            </a:r>
            <a:endParaRPr lang="es-AR" dirty="0">
              <a:solidFill>
                <a:schemeClr val="tx1"/>
              </a:solidFill>
            </a:endParaRPr>
          </a:p>
        </p:txBody>
      </p:sp>
      <p:sp>
        <p:nvSpPr>
          <p:cNvPr id="11" name="Callout: Down Arrow 10">
            <a:extLst>
              <a:ext uri="{FF2B5EF4-FFF2-40B4-BE49-F238E27FC236}">
                <a16:creationId xmlns:a16="http://schemas.microsoft.com/office/drawing/2014/main" id="{14015D1F-3FD5-4F5D-8F5D-F9B891957919}"/>
              </a:ext>
            </a:extLst>
          </p:cNvPr>
          <p:cNvSpPr/>
          <p:nvPr/>
        </p:nvSpPr>
        <p:spPr>
          <a:xfrm>
            <a:off x="7906044" y="2192214"/>
            <a:ext cx="1528694" cy="1493522"/>
          </a:xfrm>
          <a:prstGeom prst="downArrowCallout">
            <a:avLst>
              <a:gd name="adj1" fmla="val 18011"/>
              <a:gd name="adj2" fmla="val 19645"/>
              <a:gd name="adj3" fmla="val 25000"/>
              <a:gd name="adj4" fmla="val 57335"/>
            </a:avLst>
          </a:prstGeom>
          <a:solidFill>
            <a:schemeClr val="bg1">
              <a:alpha val="94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AR" sz="1200" i="1" dirty="0">
                <a:solidFill>
                  <a:schemeClr val="tx1"/>
                </a:solidFill>
              </a:rPr>
              <a:t>Período IV: </a:t>
            </a:r>
            <a:r>
              <a:rPr lang="es-MX" sz="1200" i="1" dirty="0">
                <a:solidFill>
                  <a:schemeClr val="tx1"/>
                </a:solidFill>
              </a:rPr>
              <a:t>El régimen simplificado actualizado           (2017 a 2019) </a:t>
            </a:r>
            <a:endParaRPr lang="es-AR" dirty="0">
              <a:solidFill>
                <a:schemeClr val="tx1"/>
              </a:solidFill>
            </a:endParaRPr>
          </a:p>
        </p:txBody>
      </p:sp>
    </p:spTree>
    <p:extLst>
      <p:ext uri="{BB962C8B-B14F-4D97-AF65-F5344CB8AC3E}">
        <p14:creationId xmlns:p14="http://schemas.microsoft.com/office/powerpoint/2010/main" val="22809218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951978" y="810890"/>
            <a:ext cx="10609545" cy="5514754"/>
          </a:xfrm>
          <a:prstGeom prst="rect">
            <a:avLst/>
          </a:prstGeom>
          <a:gradFill>
            <a:gsLst>
              <a:gs pos="1000">
                <a:schemeClr val="accent1">
                  <a:lumMod val="5000"/>
                  <a:lumOff val="95000"/>
                </a:schemeClr>
              </a:gs>
              <a:gs pos="26000">
                <a:schemeClr val="accent1">
                  <a:lumMod val="45000"/>
                  <a:lumOff val="55000"/>
                </a:schemeClr>
              </a:gs>
              <a:gs pos="80000">
                <a:schemeClr val="accent1">
                  <a:lumMod val="45000"/>
                  <a:lumOff val="55000"/>
                </a:schemeClr>
              </a:gs>
              <a:gs pos="12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CuadroTexto 11"/>
          <p:cNvSpPr txBox="1"/>
          <p:nvPr/>
        </p:nvSpPr>
        <p:spPr>
          <a:xfrm>
            <a:off x="0" y="-4719"/>
            <a:ext cx="12187822" cy="684015"/>
          </a:xfrm>
          <a:prstGeom prst="rect">
            <a:avLst/>
          </a:prstGeom>
          <a:gradFill flip="none" rotWithShape="1">
            <a:gsLst>
              <a:gs pos="1000">
                <a:schemeClr val="accent1">
                  <a:lumMod val="5000"/>
                  <a:lumOff val="95000"/>
                </a:schemeClr>
              </a:gs>
              <a:gs pos="0">
                <a:schemeClr val="accent1">
                  <a:lumMod val="45000"/>
                  <a:lumOff val="55000"/>
                </a:schemeClr>
              </a:gs>
              <a:gs pos="100000">
                <a:schemeClr val="accent1">
                  <a:lumMod val="45000"/>
                  <a:lumOff val="55000"/>
                </a:schemeClr>
              </a:gs>
              <a:gs pos="91000">
                <a:schemeClr val="accent1">
                  <a:lumMod val="30000"/>
                  <a:lumOff val="70000"/>
                </a:schemeClr>
              </a:gs>
            </a:gsLst>
            <a:lin ang="5400000" scaled="1"/>
            <a:tileRect/>
          </a:gradFill>
        </p:spPr>
        <p:txBody>
          <a:bodyPr wrap="square" bIns="144000" rtlCol="0" anchor="t" anchorCtr="0">
            <a:spAutoFit/>
          </a:bodyPr>
          <a:lstStyle/>
          <a:p>
            <a:pPr algn="ctr">
              <a:spcAft>
                <a:spcPts val="1200"/>
              </a:spcAft>
            </a:pPr>
            <a:r>
              <a:rPr lang="es-ES" sz="3200" dirty="0">
                <a:solidFill>
                  <a:schemeClr val="accent2">
                    <a:lumMod val="50000"/>
                  </a:schemeClr>
                </a:solidFill>
                <a:effectLst>
                  <a:outerShdw blurRad="38100" dist="38100" dir="2700000" algn="tl">
                    <a:srgbClr val="000000">
                      <a:alpha val="43137"/>
                    </a:srgbClr>
                  </a:outerShdw>
                </a:effectLst>
                <a:latin typeface="+mj-lt"/>
              </a:rPr>
              <a:t>EL REGIMEN SIMPLIFICADO EN ARGENTINA</a:t>
            </a: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10" name="CuadroTexto 9"/>
          <p:cNvSpPr txBox="1"/>
          <p:nvPr/>
        </p:nvSpPr>
        <p:spPr>
          <a:xfrm>
            <a:off x="2584174" y="2483023"/>
            <a:ext cx="7215807" cy="2400657"/>
          </a:xfrm>
          <a:prstGeom prst="rect">
            <a:avLst/>
          </a:prstGeom>
          <a:noFill/>
        </p:spPr>
        <p:txBody>
          <a:bodyPr wrap="square" rtlCol="0">
            <a:spAutoFit/>
          </a:bodyPr>
          <a:lstStyle/>
          <a:p>
            <a:pPr algn="ctr">
              <a:lnSpc>
                <a:spcPct val="150000"/>
              </a:lnSpc>
            </a:pPr>
            <a:r>
              <a:rPr lang="es-ES" sz="7200" b="1" dirty="0">
                <a:effectLst>
                  <a:outerShdw blurRad="38100" dist="38100" dir="2700000" algn="tl">
                    <a:srgbClr val="000000">
                      <a:alpha val="43137"/>
                    </a:srgbClr>
                  </a:outerShdw>
                </a:effectLst>
              </a:rPr>
              <a:t>¿NEUTRALIDAD ?</a:t>
            </a:r>
            <a:endParaRPr lang="es-ES" sz="4400" b="1" dirty="0">
              <a:effectLst>
                <a:outerShdw blurRad="38100" dist="38100" dir="2700000" algn="tl">
                  <a:srgbClr val="000000">
                    <a:alpha val="43137"/>
                  </a:srgbClr>
                </a:outerShdw>
              </a:effectLst>
            </a:endParaRPr>
          </a:p>
          <a:p>
            <a:pPr marL="742950" lvl="1" indent="-285750">
              <a:lnSpc>
                <a:spcPct val="150000"/>
              </a:lnSpc>
              <a:buFont typeface="Arial" panose="020B0604020202020204" pitchFamily="34" charset="0"/>
              <a:buChar char="•"/>
            </a:pPr>
            <a:endParaRPr lang="es-AR" sz="3200" b="1" i="1" dirty="0"/>
          </a:p>
        </p:txBody>
      </p:sp>
      <p:pic>
        <p:nvPicPr>
          <p:cNvPr id="14" name="Picture 13">
            <a:extLst>
              <a:ext uri="{FF2B5EF4-FFF2-40B4-BE49-F238E27FC236}">
                <a16:creationId xmlns:a16="http://schemas.microsoft.com/office/drawing/2014/main" id="{29EC0A18-E9D3-42E5-8771-344BA5A1AE0F}"/>
              </a:ext>
            </a:extLst>
          </p:cNvPr>
          <p:cNvPicPr>
            <a:picLocks noChangeAspect="1"/>
          </p:cNvPicPr>
          <p:nvPr/>
        </p:nvPicPr>
        <p:blipFill>
          <a:blip r:embed="rId3"/>
          <a:stretch>
            <a:fillRect/>
          </a:stretch>
        </p:blipFill>
        <p:spPr>
          <a:xfrm>
            <a:off x="0" y="0"/>
            <a:ext cx="861545" cy="679296"/>
          </a:xfrm>
          <a:prstGeom prst="rect">
            <a:avLst/>
          </a:prstGeom>
        </p:spPr>
      </p:pic>
      <p:sp>
        <p:nvSpPr>
          <p:cNvPr id="9" name="CuadroTexto 8"/>
          <p:cNvSpPr txBox="1"/>
          <p:nvPr/>
        </p:nvSpPr>
        <p:spPr>
          <a:xfrm>
            <a:off x="10753140" y="6487363"/>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spTree>
    <p:extLst>
      <p:ext uri="{BB962C8B-B14F-4D97-AF65-F5344CB8AC3E}">
        <p14:creationId xmlns:p14="http://schemas.microsoft.com/office/powerpoint/2010/main" val="35735217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11">
            <a:extLst>
              <a:ext uri="{FF2B5EF4-FFF2-40B4-BE49-F238E27FC236}">
                <a16:creationId xmlns:a16="http://schemas.microsoft.com/office/drawing/2014/main" id="{584F0442-6AE4-43CB-BE64-6630619D059E}"/>
              </a:ext>
            </a:extLst>
          </p:cNvPr>
          <p:cNvSpPr txBox="1"/>
          <p:nvPr/>
        </p:nvSpPr>
        <p:spPr>
          <a:xfrm>
            <a:off x="0" y="-4719"/>
            <a:ext cx="12187822" cy="684015"/>
          </a:xfrm>
          <a:prstGeom prst="rect">
            <a:avLst/>
          </a:prstGeom>
          <a:gradFill flip="none" rotWithShape="1">
            <a:gsLst>
              <a:gs pos="1000">
                <a:schemeClr val="accent1">
                  <a:lumMod val="5000"/>
                  <a:lumOff val="95000"/>
                </a:schemeClr>
              </a:gs>
              <a:gs pos="0">
                <a:schemeClr val="accent1">
                  <a:lumMod val="45000"/>
                  <a:lumOff val="55000"/>
                </a:schemeClr>
              </a:gs>
              <a:gs pos="100000">
                <a:schemeClr val="accent1">
                  <a:lumMod val="45000"/>
                  <a:lumOff val="55000"/>
                </a:schemeClr>
              </a:gs>
              <a:gs pos="91000">
                <a:schemeClr val="accent1">
                  <a:lumMod val="30000"/>
                  <a:lumOff val="70000"/>
                </a:schemeClr>
              </a:gs>
            </a:gsLst>
            <a:lin ang="5400000" scaled="1"/>
            <a:tileRect/>
          </a:gradFill>
        </p:spPr>
        <p:txBody>
          <a:bodyPr wrap="square" bIns="144000" rtlCol="0" anchor="t" anchorCtr="0">
            <a:spAutoFit/>
          </a:bodyPr>
          <a:lstStyle/>
          <a:p>
            <a:pPr algn="ctr">
              <a:spcAft>
                <a:spcPts val="1200"/>
              </a:spcAft>
            </a:pPr>
            <a:r>
              <a:rPr lang="es-ES" sz="3200" dirty="0">
                <a:solidFill>
                  <a:schemeClr val="accent2">
                    <a:lumMod val="50000"/>
                  </a:schemeClr>
                </a:solidFill>
                <a:effectLst>
                  <a:outerShdw blurRad="38100" dist="38100" dir="2700000" algn="tl">
                    <a:srgbClr val="000000">
                      <a:alpha val="43137"/>
                    </a:srgbClr>
                  </a:outerShdw>
                </a:effectLst>
                <a:latin typeface="+mj-lt"/>
              </a:rPr>
              <a:t>EL MONOTRIBUTO Y LA NEUTRALIDAD</a:t>
            </a: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2" name="Rectángulo 1"/>
          <p:cNvSpPr/>
          <p:nvPr/>
        </p:nvSpPr>
        <p:spPr>
          <a:xfrm>
            <a:off x="951978" y="810890"/>
            <a:ext cx="10446707" cy="551475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13" name="Picture 12">
            <a:extLst>
              <a:ext uri="{FF2B5EF4-FFF2-40B4-BE49-F238E27FC236}">
                <a16:creationId xmlns:a16="http://schemas.microsoft.com/office/drawing/2014/main" id="{4AF7F14E-2DE7-46C1-AF16-2FB15A651D3D}"/>
              </a:ext>
            </a:extLst>
          </p:cNvPr>
          <p:cNvPicPr>
            <a:picLocks noChangeAspect="1"/>
          </p:cNvPicPr>
          <p:nvPr/>
        </p:nvPicPr>
        <p:blipFill>
          <a:blip r:embed="rId3"/>
          <a:stretch>
            <a:fillRect/>
          </a:stretch>
        </p:blipFill>
        <p:spPr>
          <a:xfrm>
            <a:off x="0" y="0"/>
            <a:ext cx="861545" cy="679296"/>
          </a:xfrm>
          <a:prstGeom prst="rect">
            <a:avLst/>
          </a:prstGeom>
        </p:spPr>
      </p:pic>
      <p:sp>
        <p:nvSpPr>
          <p:cNvPr id="7" name="CuadroTexto 6"/>
          <p:cNvSpPr txBox="1"/>
          <p:nvPr/>
        </p:nvSpPr>
        <p:spPr>
          <a:xfrm>
            <a:off x="10753140" y="6487363"/>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pic>
        <p:nvPicPr>
          <p:cNvPr id="9" name="Imagen 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91178" y="1104398"/>
            <a:ext cx="9360438" cy="4972849"/>
          </a:xfrm>
          <a:prstGeom prst="rect">
            <a:avLst/>
          </a:prstGeom>
          <a:noFill/>
        </p:spPr>
      </p:pic>
    </p:spTree>
    <p:extLst>
      <p:ext uri="{BB962C8B-B14F-4D97-AF65-F5344CB8AC3E}">
        <p14:creationId xmlns:p14="http://schemas.microsoft.com/office/powerpoint/2010/main" val="6169540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uadroTexto 11">
            <a:extLst>
              <a:ext uri="{FF2B5EF4-FFF2-40B4-BE49-F238E27FC236}">
                <a16:creationId xmlns:a16="http://schemas.microsoft.com/office/drawing/2014/main" id="{E0AA0764-2EC8-416C-A41B-ABB19F0B4783}"/>
              </a:ext>
            </a:extLst>
          </p:cNvPr>
          <p:cNvSpPr txBox="1"/>
          <p:nvPr/>
        </p:nvSpPr>
        <p:spPr>
          <a:xfrm>
            <a:off x="0" y="-4719"/>
            <a:ext cx="12187822" cy="684015"/>
          </a:xfrm>
          <a:prstGeom prst="rect">
            <a:avLst/>
          </a:prstGeom>
          <a:gradFill flip="none" rotWithShape="1">
            <a:gsLst>
              <a:gs pos="1000">
                <a:schemeClr val="accent1">
                  <a:lumMod val="5000"/>
                  <a:lumOff val="95000"/>
                </a:schemeClr>
              </a:gs>
              <a:gs pos="0">
                <a:schemeClr val="accent1">
                  <a:lumMod val="45000"/>
                  <a:lumOff val="55000"/>
                </a:schemeClr>
              </a:gs>
              <a:gs pos="100000">
                <a:schemeClr val="accent1">
                  <a:lumMod val="45000"/>
                  <a:lumOff val="55000"/>
                </a:schemeClr>
              </a:gs>
              <a:gs pos="91000">
                <a:schemeClr val="accent1">
                  <a:lumMod val="30000"/>
                  <a:lumOff val="70000"/>
                </a:schemeClr>
              </a:gs>
            </a:gsLst>
            <a:lin ang="5400000" scaled="1"/>
            <a:tileRect/>
          </a:gradFill>
        </p:spPr>
        <p:txBody>
          <a:bodyPr wrap="square" bIns="144000" rtlCol="0" anchor="t" anchorCtr="0">
            <a:spAutoFit/>
          </a:bodyPr>
          <a:lstStyle/>
          <a:p>
            <a:pPr algn="ctr">
              <a:spcAft>
                <a:spcPts val="1200"/>
              </a:spcAft>
            </a:pPr>
            <a:r>
              <a:rPr lang="es-ES" sz="3200" dirty="0">
                <a:solidFill>
                  <a:schemeClr val="accent2">
                    <a:lumMod val="50000"/>
                  </a:schemeClr>
                </a:solidFill>
                <a:effectLst>
                  <a:outerShdw blurRad="38100" dist="38100" dir="2700000" algn="tl">
                    <a:srgbClr val="000000">
                      <a:alpha val="43137"/>
                    </a:srgbClr>
                  </a:outerShdw>
                </a:effectLst>
                <a:latin typeface="+mj-lt"/>
              </a:rPr>
              <a:t>EL MONOTRIBUTO Y LA NEUTRALIDAD</a:t>
            </a: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2" name="Rectángulo 1"/>
          <p:cNvSpPr/>
          <p:nvPr/>
        </p:nvSpPr>
        <p:spPr>
          <a:xfrm>
            <a:off x="951978" y="810890"/>
            <a:ext cx="10446707" cy="551475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13" name="Picture 12">
            <a:extLst>
              <a:ext uri="{FF2B5EF4-FFF2-40B4-BE49-F238E27FC236}">
                <a16:creationId xmlns:a16="http://schemas.microsoft.com/office/drawing/2014/main" id="{4AF7F14E-2DE7-46C1-AF16-2FB15A651D3D}"/>
              </a:ext>
            </a:extLst>
          </p:cNvPr>
          <p:cNvPicPr>
            <a:picLocks noChangeAspect="1"/>
          </p:cNvPicPr>
          <p:nvPr/>
        </p:nvPicPr>
        <p:blipFill>
          <a:blip r:embed="rId3"/>
          <a:stretch>
            <a:fillRect/>
          </a:stretch>
        </p:blipFill>
        <p:spPr>
          <a:xfrm>
            <a:off x="0" y="0"/>
            <a:ext cx="861545" cy="679296"/>
          </a:xfrm>
          <a:prstGeom prst="rect">
            <a:avLst/>
          </a:prstGeom>
        </p:spPr>
      </p:pic>
      <p:sp>
        <p:nvSpPr>
          <p:cNvPr id="7" name="CuadroTexto 6"/>
          <p:cNvSpPr txBox="1"/>
          <p:nvPr/>
        </p:nvSpPr>
        <p:spPr>
          <a:xfrm>
            <a:off x="10753140" y="6487363"/>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pic>
        <p:nvPicPr>
          <p:cNvPr id="11" name="Imagen 10"/>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08298" y="1111346"/>
            <a:ext cx="9650436" cy="5026629"/>
          </a:xfrm>
          <a:prstGeom prst="rect">
            <a:avLst/>
          </a:prstGeom>
          <a:noFill/>
        </p:spPr>
      </p:pic>
    </p:spTree>
    <p:extLst>
      <p:ext uri="{BB962C8B-B14F-4D97-AF65-F5344CB8AC3E}">
        <p14:creationId xmlns:p14="http://schemas.microsoft.com/office/powerpoint/2010/main" val="20468003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11">
            <a:extLst>
              <a:ext uri="{FF2B5EF4-FFF2-40B4-BE49-F238E27FC236}">
                <a16:creationId xmlns:a16="http://schemas.microsoft.com/office/drawing/2014/main" id="{4663BA2D-CC58-456F-93CB-931A5E85ACFA}"/>
              </a:ext>
            </a:extLst>
          </p:cNvPr>
          <p:cNvSpPr txBox="1"/>
          <p:nvPr/>
        </p:nvSpPr>
        <p:spPr>
          <a:xfrm>
            <a:off x="0" y="-4719"/>
            <a:ext cx="12187822" cy="684015"/>
          </a:xfrm>
          <a:prstGeom prst="rect">
            <a:avLst/>
          </a:prstGeom>
          <a:gradFill flip="none" rotWithShape="1">
            <a:gsLst>
              <a:gs pos="1000">
                <a:schemeClr val="accent1">
                  <a:lumMod val="5000"/>
                  <a:lumOff val="95000"/>
                </a:schemeClr>
              </a:gs>
              <a:gs pos="0">
                <a:schemeClr val="accent1">
                  <a:lumMod val="45000"/>
                  <a:lumOff val="55000"/>
                </a:schemeClr>
              </a:gs>
              <a:gs pos="100000">
                <a:schemeClr val="accent1">
                  <a:lumMod val="45000"/>
                  <a:lumOff val="55000"/>
                </a:schemeClr>
              </a:gs>
              <a:gs pos="91000">
                <a:schemeClr val="accent1">
                  <a:lumMod val="30000"/>
                  <a:lumOff val="70000"/>
                </a:schemeClr>
              </a:gs>
            </a:gsLst>
            <a:lin ang="5400000" scaled="1"/>
            <a:tileRect/>
          </a:gradFill>
        </p:spPr>
        <p:txBody>
          <a:bodyPr wrap="square" bIns="144000" rtlCol="0" anchor="t" anchorCtr="0">
            <a:spAutoFit/>
          </a:bodyPr>
          <a:lstStyle/>
          <a:p>
            <a:pPr algn="ctr">
              <a:spcAft>
                <a:spcPts val="1200"/>
              </a:spcAft>
            </a:pPr>
            <a:r>
              <a:rPr lang="es-ES" sz="3200" dirty="0">
                <a:solidFill>
                  <a:schemeClr val="accent2">
                    <a:lumMod val="50000"/>
                  </a:schemeClr>
                </a:solidFill>
                <a:effectLst>
                  <a:outerShdw blurRad="38100" dist="38100" dir="2700000" algn="tl">
                    <a:srgbClr val="000000">
                      <a:alpha val="43137"/>
                    </a:srgbClr>
                  </a:outerShdw>
                </a:effectLst>
                <a:latin typeface="+mj-lt"/>
              </a:rPr>
              <a:t>EL MONOTRIBUTO Y LA NEUTRALIDAD</a:t>
            </a: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2" name="Rectángulo 1"/>
          <p:cNvSpPr/>
          <p:nvPr/>
        </p:nvSpPr>
        <p:spPr>
          <a:xfrm>
            <a:off x="951978" y="810890"/>
            <a:ext cx="10446707" cy="551475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13" name="Picture 12">
            <a:extLst>
              <a:ext uri="{FF2B5EF4-FFF2-40B4-BE49-F238E27FC236}">
                <a16:creationId xmlns:a16="http://schemas.microsoft.com/office/drawing/2014/main" id="{4AF7F14E-2DE7-46C1-AF16-2FB15A651D3D}"/>
              </a:ext>
            </a:extLst>
          </p:cNvPr>
          <p:cNvPicPr>
            <a:picLocks noChangeAspect="1"/>
          </p:cNvPicPr>
          <p:nvPr/>
        </p:nvPicPr>
        <p:blipFill>
          <a:blip r:embed="rId3"/>
          <a:stretch>
            <a:fillRect/>
          </a:stretch>
        </p:blipFill>
        <p:spPr>
          <a:xfrm>
            <a:off x="0" y="0"/>
            <a:ext cx="861545" cy="679296"/>
          </a:xfrm>
          <a:prstGeom prst="rect">
            <a:avLst/>
          </a:prstGeom>
        </p:spPr>
      </p:pic>
      <p:sp>
        <p:nvSpPr>
          <p:cNvPr id="7" name="CuadroTexto 6"/>
          <p:cNvSpPr txBox="1"/>
          <p:nvPr/>
        </p:nvSpPr>
        <p:spPr>
          <a:xfrm>
            <a:off x="10753140" y="6487363"/>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pic>
        <p:nvPicPr>
          <p:cNvPr id="8" name="Imagen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96292" y="1163782"/>
            <a:ext cx="9455726" cy="4759036"/>
          </a:xfrm>
          <a:prstGeom prst="rect">
            <a:avLst/>
          </a:prstGeom>
          <a:noFill/>
        </p:spPr>
      </p:pic>
    </p:spTree>
    <p:extLst>
      <p:ext uri="{BB962C8B-B14F-4D97-AF65-F5344CB8AC3E}">
        <p14:creationId xmlns:p14="http://schemas.microsoft.com/office/powerpoint/2010/main" val="24689519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p:cNvSpPr txBox="1"/>
          <p:nvPr/>
        </p:nvSpPr>
        <p:spPr>
          <a:xfrm>
            <a:off x="0" y="-4719"/>
            <a:ext cx="12187822" cy="684015"/>
          </a:xfrm>
          <a:prstGeom prst="rect">
            <a:avLst/>
          </a:prstGeom>
          <a:gradFill flip="none" rotWithShape="1">
            <a:gsLst>
              <a:gs pos="1000">
                <a:schemeClr val="accent1">
                  <a:lumMod val="5000"/>
                  <a:lumOff val="95000"/>
                </a:schemeClr>
              </a:gs>
              <a:gs pos="0">
                <a:schemeClr val="accent1">
                  <a:lumMod val="45000"/>
                  <a:lumOff val="55000"/>
                </a:schemeClr>
              </a:gs>
              <a:gs pos="100000">
                <a:schemeClr val="accent1">
                  <a:lumMod val="45000"/>
                  <a:lumOff val="55000"/>
                </a:schemeClr>
              </a:gs>
              <a:gs pos="91000">
                <a:schemeClr val="accent1">
                  <a:lumMod val="30000"/>
                  <a:lumOff val="70000"/>
                </a:schemeClr>
              </a:gs>
            </a:gsLst>
            <a:lin ang="5400000" scaled="1"/>
            <a:tileRect/>
          </a:gradFill>
        </p:spPr>
        <p:txBody>
          <a:bodyPr wrap="square" bIns="144000" rtlCol="0" anchor="t" anchorCtr="0">
            <a:spAutoFit/>
          </a:bodyPr>
          <a:lstStyle/>
          <a:p>
            <a:pPr algn="ctr"/>
            <a:endParaRPr lang="es-ES" sz="800" b="1" dirty="0">
              <a:solidFill>
                <a:schemeClr val="accent2">
                  <a:lumMod val="50000"/>
                </a:schemeClr>
              </a:solidFill>
              <a:effectLst>
                <a:outerShdw blurRad="38100" dist="38100" dir="2700000" algn="tl">
                  <a:srgbClr val="000000">
                    <a:alpha val="43137"/>
                  </a:srgbClr>
                </a:outerShdw>
              </a:effectLst>
            </a:endParaRPr>
          </a:p>
          <a:p>
            <a:pPr algn="ctr"/>
            <a:endParaRPr lang="es-ES" sz="800" b="1" dirty="0">
              <a:solidFill>
                <a:schemeClr val="accent2">
                  <a:lumMod val="50000"/>
                </a:schemeClr>
              </a:solidFill>
              <a:effectLst>
                <a:outerShdw blurRad="38100" dist="38100" dir="2700000" algn="tl">
                  <a:srgbClr val="000000">
                    <a:alpha val="43137"/>
                  </a:srgbClr>
                </a:outerShdw>
              </a:effectLst>
            </a:endParaRPr>
          </a:p>
          <a:p>
            <a:pPr algn="ctr"/>
            <a:endParaRPr lang="es-ES" sz="800" b="1" dirty="0">
              <a:solidFill>
                <a:schemeClr val="accent2">
                  <a:lumMod val="50000"/>
                </a:schemeClr>
              </a:solidFill>
              <a:effectLst>
                <a:outerShdw blurRad="38100" dist="38100" dir="2700000" algn="tl">
                  <a:srgbClr val="000000">
                    <a:alpha val="43137"/>
                  </a:srgbClr>
                </a:outerShdw>
              </a:effectLst>
            </a:endParaRPr>
          </a:p>
          <a:p>
            <a:pPr algn="ctr"/>
            <a:endParaRPr lang="es-ES" sz="800" b="1" dirty="0">
              <a:solidFill>
                <a:schemeClr val="accent2">
                  <a:lumMod val="50000"/>
                </a:schemeClr>
              </a:solidFill>
              <a:effectLst>
                <a:outerShdw blurRad="38100" dist="38100" dir="2700000" algn="tl">
                  <a:srgbClr val="000000">
                    <a:alpha val="43137"/>
                  </a:srgbClr>
                </a:outerShdw>
              </a:effectLst>
            </a:endParaRP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10" name="CuadroTexto 9"/>
          <p:cNvSpPr txBox="1"/>
          <p:nvPr/>
        </p:nvSpPr>
        <p:spPr>
          <a:xfrm>
            <a:off x="651352" y="2277886"/>
            <a:ext cx="10885118" cy="1569660"/>
          </a:xfrm>
          <a:prstGeom prst="rect">
            <a:avLst/>
          </a:prstGeom>
          <a:noFill/>
        </p:spPr>
        <p:txBody>
          <a:bodyPr wrap="square" rtlCol="0">
            <a:spAutoFit/>
          </a:bodyPr>
          <a:lstStyle/>
          <a:p>
            <a:pPr algn="ctr"/>
            <a:endParaRPr lang="es-ES" sz="4000" dirty="0">
              <a:effectLst>
                <a:outerShdw blurRad="38100" dist="38100" dir="2700000" algn="tl">
                  <a:srgbClr val="000000">
                    <a:alpha val="43137"/>
                  </a:srgbClr>
                </a:outerShdw>
              </a:effectLst>
            </a:endParaRPr>
          </a:p>
          <a:p>
            <a:pPr algn="ctr"/>
            <a:r>
              <a:rPr lang="es-ES" sz="4000" dirty="0">
                <a:effectLst>
                  <a:outerShdw blurRad="38100" dist="38100" dir="2700000" algn="tl">
                    <a:srgbClr val="000000">
                      <a:alpha val="43137"/>
                    </a:srgbClr>
                  </a:outerShdw>
                </a:effectLst>
              </a:rPr>
              <a:t>MUCHAS GRACIAS</a:t>
            </a:r>
          </a:p>
          <a:p>
            <a:pPr marL="742950" lvl="1" indent="-285750">
              <a:buFont typeface="Arial" panose="020B0604020202020204" pitchFamily="34" charset="0"/>
              <a:buChar char="•"/>
            </a:pPr>
            <a:endParaRPr lang="es-ES" sz="1600" dirty="0"/>
          </a:p>
        </p:txBody>
      </p:sp>
      <p:pic>
        <p:nvPicPr>
          <p:cNvPr id="13" name="Graphic 12">
            <a:extLst>
              <a:ext uri="{FF2B5EF4-FFF2-40B4-BE49-F238E27FC236}">
                <a16:creationId xmlns:a16="http://schemas.microsoft.com/office/drawing/2014/main" id="{C4C33E62-31AE-47FF-902C-0820A894301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408" y="6325644"/>
            <a:ext cx="3601331" cy="588628"/>
          </a:xfrm>
          <a:prstGeom prst="rect">
            <a:avLst/>
          </a:prstGeom>
        </p:spPr>
      </p:pic>
      <p:pic>
        <p:nvPicPr>
          <p:cNvPr id="14" name="Picture 13">
            <a:extLst>
              <a:ext uri="{FF2B5EF4-FFF2-40B4-BE49-F238E27FC236}">
                <a16:creationId xmlns:a16="http://schemas.microsoft.com/office/drawing/2014/main" id="{A8E16A56-91BE-4055-8AC4-C086B324F63C}"/>
              </a:ext>
            </a:extLst>
          </p:cNvPr>
          <p:cNvPicPr>
            <a:picLocks noChangeAspect="1"/>
          </p:cNvPicPr>
          <p:nvPr/>
        </p:nvPicPr>
        <p:blipFill>
          <a:blip r:embed="rId5"/>
          <a:stretch>
            <a:fillRect/>
          </a:stretch>
        </p:blipFill>
        <p:spPr>
          <a:xfrm>
            <a:off x="0" y="0"/>
            <a:ext cx="861545" cy="679296"/>
          </a:xfrm>
          <a:prstGeom prst="rect">
            <a:avLst/>
          </a:prstGeom>
        </p:spPr>
      </p:pic>
      <p:sp>
        <p:nvSpPr>
          <p:cNvPr id="9" name="CuadroTexto 8"/>
          <p:cNvSpPr txBox="1"/>
          <p:nvPr/>
        </p:nvSpPr>
        <p:spPr>
          <a:xfrm>
            <a:off x="10753140" y="6452947"/>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spTree>
    <p:extLst>
      <p:ext uri="{BB962C8B-B14F-4D97-AF65-F5344CB8AC3E}">
        <p14:creationId xmlns:p14="http://schemas.microsoft.com/office/powerpoint/2010/main" val="471597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878238" y="751898"/>
            <a:ext cx="10609545" cy="5514754"/>
          </a:xfrm>
          <a:prstGeom prst="rect">
            <a:avLst/>
          </a:prstGeom>
          <a:gradFill>
            <a:gsLst>
              <a:gs pos="1000">
                <a:schemeClr val="accent1">
                  <a:lumMod val="5000"/>
                  <a:lumOff val="95000"/>
                </a:schemeClr>
              </a:gs>
              <a:gs pos="26000">
                <a:schemeClr val="accent1">
                  <a:lumMod val="45000"/>
                  <a:lumOff val="55000"/>
                </a:schemeClr>
              </a:gs>
              <a:gs pos="80000">
                <a:schemeClr val="accent1">
                  <a:lumMod val="45000"/>
                  <a:lumOff val="55000"/>
                </a:schemeClr>
              </a:gs>
              <a:gs pos="12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CuadroTexto 11"/>
          <p:cNvSpPr txBox="1"/>
          <p:nvPr/>
        </p:nvSpPr>
        <p:spPr>
          <a:xfrm>
            <a:off x="0" y="-4719"/>
            <a:ext cx="12187822" cy="684015"/>
          </a:xfrm>
          <a:prstGeom prst="rect">
            <a:avLst/>
          </a:prstGeom>
          <a:gradFill flip="none" rotWithShape="1">
            <a:gsLst>
              <a:gs pos="1000">
                <a:schemeClr val="accent1">
                  <a:lumMod val="5000"/>
                  <a:lumOff val="95000"/>
                </a:schemeClr>
              </a:gs>
              <a:gs pos="0">
                <a:schemeClr val="accent1">
                  <a:lumMod val="45000"/>
                  <a:lumOff val="55000"/>
                </a:schemeClr>
              </a:gs>
              <a:gs pos="100000">
                <a:schemeClr val="accent1">
                  <a:lumMod val="45000"/>
                  <a:lumOff val="55000"/>
                </a:schemeClr>
              </a:gs>
              <a:gs pos="91000">
                <a:schemeClr val="accent1">
                  <a:lumMod val="30000"/>
                  <a:lumOff val="70000"/>
                </a:schemeClr>
              </a:gs>
            </a:gsLst>
            <a:lin ang="5400000" scaled="1"/>
            <a:tileRect/>
          </a:gradFill>
        </p:spPr>
        <p:txBody>
          <a:bodyPr wrap="square" bIns="144000" rtlCol="0" anchor="t" anchorCtr="0">
            <a:spAutoFit/>
          </a:bodyPr>
          <a:lstStyle/>
          <a:p>
            <a:pPr algn="ctr">
              <a:spcAft>
                <a:spcPts val="1200"/>
              </a:spcAft>
            </a:pPr>
            <a:r>
              <a:rPr lang="es-ES" sz="3200" dirty="0">
                <a:solidFill>
                  <a:schemeClr val="accent2">
                    <a:lumMod val="50000"/>
                  </a:schemeClr>
                </a:solidFill>
                <a:effectLst>
                  <a:outerShdw blurRad="38100" dist="38100" dir="2700000" algn="tl">
                    <a:srgbClr val="000000">
                      <a:alpha val="43137"/>
                    </a:srgbClr>
                  </a:outerShdw>
                </a:effectLst>
                <a:latin typeface="+mj-lt"/>
              </a:rPr>
              <a:t>LAS MIPYMES EN LATINOAMERICA Y EN EUROPA</a:t>
            </a: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10" name="CuadroTexto 9"/>
          <p:cNvSpPr txBox="1"/>
          <p:nvPr/>
        </p:nvSpPr>
        <p:spPr>
          <a:xfrm>
            <a:off x="496957" y="932460"/>
            <a:ext cx="11370365" cy="6093976"/>
          </a:xfrm>
          <a:prstGeom prst="rect">
            <a:avLst/>
          </a:prstGeom>
          <a:noFill/>
        </p:spPr>
        <p:txBody>
          <a:bodyPr wrap="square" rtlCol="0">
            <a:spAutoFit/>
          </a:bodyPr>
          <a:lstStyle/>
          <a:p>
            <a:pPr marL="742950" lvl="1" indent="-285750">
              <a:lnSpc>
                <a:spcPct val="200000"/>
              </a:lnSpc>
              <a:spcBef>
                <a:spcPts val="2400"/>
              </a:spcBef>
              <a:buClr>
                <a:srgbClr val="FF0000"/>
              </a:buClr>
              <a:buFont typeface="Wingdings" panose="05000000000000000000" pitchFamily="2" charset="2"/>
              <a:buChar char="v"/>
            </a:pPr>
            <a:r>
              <a:rPr lang="es-MX" sz="2800" b="1" dirty="0">
                <a:effectLst>
                  <a:outerShdw blurRad="38100" dist="38100" dir="2700000" algn="tl">
                    <a:srgbClr val="000000">
                      <a:alpha val="43137"/>
                    </a:srgbClr>
                  </a:outerShdw>
                </a:effectLst>
              </a:rPr>
              <a:t> IMPORTANTE FUENTE DE PRODUCCIÓN Y GENERACIÓN DE EMPLEO</a:t>
            </a:r>
            <a:endParaRPr lang="es-MX" sz="2800" dirty="0">
              <a:effectLst>
                <a:outerShdw blurRad="38100" dist="38100" dir="2700000" algn="tl">
                  <a:srgbClr val="000000">
                    <a:alpha val="43137"/>
                  </a:srgbClr>
                </a:outerShdw>
              </a:effectLst>
            </a:endParaRPr>
          </a:p>
          <a:p>
            <a:pPr marL="742950" lvl="1" indent="-285750">
              <a:lnSpc>
                <a:spcPct val="200000"/>
              </a:lnSpc>
              <a:spcBef>
                <a:spcPts val="2400"/>
              </a:spcBef>
              <a:buClr>
                <a:srgbClr val="FF0000"/>
              </a:buClr>
              <a:buFont typeface="Wingdings" panose="05000000000000000000" pitchFamily="2" charset="2"/>
              <a:buChar char="v"/>
            </a:pPr>
            <a:r>
              <a:rPr lang="es-AR" sz="2800" b="1" dirty="0">
                <a:effectLst>
                  <a:outerShdw blurRad="38100" dist="38100" dir="2700000" algn="tl">
                    <a:srgbClr val="000000">
                      <a:alpha val="43137"/>
                    </a:srgbClr>
                  </a:outerShdw>
                </a:effectLst>
              </a:rPr>
              <a:t> BAJA SIGNIFICACIÓN FISCAL </a:t>
            </a:r>
          </a:p>
          <a:p>
            <a:pPr marL="742950" lvl="1" indent="-285750">
              <a:lnSpc>
                <a:spcPct val="200000"/>
              </a:lnSpc>
              <a:spcBef>
                <a:spcPts val="2400"/>
              </a:spcBef>
              <a:buClr>
                <a:srgbClr val="FF0000"/>
              </a:buClr>
              <a:buFont typeface="Wingdings" panose="05000000000000000000" pitchFamily="2" charset="2"/>
              <a:buChar char="v"/>
            </a:pPr>
            <a:r>
              <a:rPr lang="es-AR" sz="2800" b="1" dirty="0">
                <a:effectLst>
                  <a:outerShdw blurRad="38100" dist="38100" dir="2700000" algn="tl">
                    <a:srgbClr val="000000">
                      <a:alpha val="43137"/>
                    </a:srgbClr>
                  </a:outerShdw>
                </a:effectLst>
              </a:rPr>
              <a:t> DIFÍCIL FISCALIZACIÓN</a:t>
            </a:r>
          </a:p>
          <a:p>
            <a:pPr marL="742950" lvl="1" indent="-285750">
              <a:spcBef>
                <a:spcPts val="2400"/>
              </a:spcBef>
              <a:spcAft>
                <a:spcPts val="1200"/>
              </a:spcAft>
              <a:buClr>
                <a:srgbClr val="FF0000"/>
              </a:buClr>
              <a:buFont typeface="Wingdings" panose="05000000000000000000" pitchFamily="2" charset="2"/>
              <a:buChar char="v"/>
            </a:pPr>
            <a:r>
              <a:rPr lang="es-MX" sz="2800" dirty="0">
                <a:effectLst>
                  <a:outerShdw blurRad="38100" dist="38100" dir="2700000" algn="tl">
                    <a:srgbClr val="000000">
                      <a:alpha val="43137"/>
                    </a:srgbClr>
                  </a:outerShdw>
                </a:effectLst>
              </a:rPr>
              <a:t> UNA </a:t>
            </a:r>
            <a:r>
              <a:rPr lang="es-MX" sz="2800" b="1" dirty="0">
                <a:effectLst>
                  <a:outerShdw blurRad="38100" dist="38100" dir="2700000" algn="tl">
                    <a:srgbClr val="000000">
                      <a:alpha val="43137"/>
                    </a:srgbClr>
                  </a:outerShdw>
                </a:effectLst>
              </a:rPr>
              <a:t>MAYOR PROPORCIÓN DE MICROEMPRESAS </a:t>
            </a:r>
            <a:r>
              <a:rPr lang="es-MX" sz="2800" dirty="0">
                <a:effectLst>
                  <a:outerShdw blurRad="38100" dist="38100" dir="2700000" algn="tl">
                    <a:srgbClr val="000000">
                      <a:alpha val="43137"/>
                    </a:srgbClr>
                  </a:outerShdw>
                </a:effectLst>
              </a:rPr>
              <a:t>EN UN PAIS CONVIERTE A SU ECONOMÍA EN </a:t>
            </a:r>
            <a:r>
              <a:rPr lang="es-MX" sz="2800" b="1" dirty="0">
                <a:effectLst>
                  <a:outerShdw blurRad="38100" dist="38100" dir="2700000" algn="tl">
                    <a:srgbClr val="000000">
                      <a:alpha val="43137"/>
                    </a:srgbClr>
                  </a:outerShdw>
                </a:effectLst>
              </a:rPr>
              <a:t>MÁS VULNERABLE.</a:t>
            </a:r>
          </a:p>
          <a:p>
            <a:pPr marL="742950" lvl="1" indent="-285750">
              <a:spcBef>
                <a:spcPts val="2400"/>
              </a:spcBef>
              <a:buClr>
                <a:srgbClr val="FF0000"/>
              </a:buClr>
              <a:buFont typeface="Wingdings" panose="05000000000000000000" pitchFamily="2" charset="2"/>
              <a:buChar char="v"/>
            </a:pPr>
            <a:r>
              <a:rPr lang="es-MX" sz="2800" dirty="0">
                <a:effectLst>
                  <a:outerShdw blurRad="38100" dist="38100" dir="2700000" algn="tl">
                    <a:srgbClr val="000000">
                      <a:alpha val="43137"/>
                    </a:srgbClr>
                  </a:outerShdw>
                </a:effectLst>
              </a:rPr>
              <a:t> REPRESENTAN EL </a:t>
            </a:r>
            <a:r>
              <a:rPr lang="es-MX" sz="2800" b="1" dirty="0">
                <a:effectLst>
                  <a:outerShdw blurRad="38100" dist="38100" dir="2700000" algn="tl">
                    <a:srgbClr val="000000">
                      <a:alpha val="43137"/>
                    </a:srgbClr>
                  </a:outerShdw>
                </a:effectLst>
              </a:rPr>
              <a:t>99%</a:t>
            </a:r>
            <a:r>
              <a:rPr lang="es-MX" sz="2800" dirty="0">
                <a:effectLst>
                  <a:outerShdw blurRad="38100" dist="38100" dir="2700000" algn="tl">
                    <a:srgbClr val="000000">
                      <a:alpha val="43137"/>
                    </a:srgbClr>
                  </a:outerShdw>
                </a:effectLst>
              </a:rPr>
              <a:t> DEL TOTAL DE FIRMAS</a:t>
            </a:r>
          </a:p>
          <a:p>
            <a:pPr marL="742950" lvl="1" indent="-285750">
              <a:spcBef>
                <a:spcPts val="2400"/>
              </a:spcBef>
              <a:buFont typeface="Wingdings" panose="05000000000000000000" pitchFamily="2" charset="2"/>
              <a:buChar char="v"/>
            </a:pPr>
            <a:endParaRPr lang="es-MX" sz="2800" dirty="0">
              <a:effectLst>
                <a:outerShdw blurRad="38100" dist="38100" dir="2700000" algn="tl">
                  <a:srgbClr val="000000">
                    <a:alpha val="43137"/>
                  </a:srgbClr>
                </a:outerShdw>
              </a:effectLst>
            </a:endParaRPr>
          </a:p>
        </p:txBody>
      </p:sp>
      <p:pic>
        <p:nvPicPr>
          <p:cNvPr id="3" name="Picture 2">
            <a:extLst>
              <a:ext uri="{FF2B5EF4-FFF2-40B4-BE49-F238E27FC236}">
                <a16:creationId xmlns:a16="http://schemas.microsoft.com/office/drawing/2014/main" id="{C7D25DD7-0F1C-4FBD-AEFA-3826B283F879}"/>
              </a:ext>
            </a:extLst>
          </p:cNvPr>
          <p:cNvPicPr>
            <a:picLocks noChangeAspect="1"/>
          </p:cNvPicPr>
          <p:nvPr/>
        </p:nvPicPr>
        <p:blipFill>
          <a:blip r:embed="rId3"/>
          <a:stretch>
            <a:fillRect/>
          </a:stretch>
        </p:blipFill>
        <p:spPr>
          <a:xfrm>
            <a:off x="0" y="0"/>
            <a:ext cx="861545" cy="679296"/>
          </a:xfrm>
          <a:prstGeom prst="rect">
            <a:avLst/>
          </a:prstGeom>
          <a:solidFill>
            <a:schemeClr val="accent2"/>
          </a:solidFill>
        </p:spPr>
      </p:pic>
      <p:sp>
        <p:nvSpPr>
          <p:cNvPr id="11" name="CuadroTexto 10"/>
          <p:cNvSpPr txBox="1"/>
          <p:nvPr/>
        </p:nvSpPr>
        <p:spPr>
          <a:xfrm>
            <a:off x="10753140" y="6452947"/>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spTree>
    <p:extLst>
      <p:ext uri="{BB962C8B-B14F-4D97-AF65-F5344CB8AC3E}">
        <p14:creationId xmlns:p14="http://schemas.microsoft.com/office/powerpoint/2010/main" val="2468532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11"/>
          <p:cNvSpPr txBox="1"/>
          <p:nvPr/>
        </p:nvSpPr>
        <p:spPr>
          <a:xfrm>
            <a:off x="0" y="-4719"/>
            <a:ext cx="12187822" cy="684015"/>
          </a:xfrm>
          <a:prstGeom prst="rect">
            <a:avLst/>
          </a:prstGeom>
          <a:gradFill flip="none" rotWithShape="1">
            <a:gsLst>
              <a:gs pos="1000">
                <a:schemeClr val="accent1">
                  <a:lumMod val="5000"/>
                  <a:lumOff val="95000"/>
                </a:schemeClr>
              </a:gs>
              <a:gs pos="0">
                <a:schemeClr val="accent1">
                  <a:lumMod val="45000"/>
                  <a:lumOff val="55000"/>
                </a:schemeClr>
              </a:gs>
              <a:gs pos="100000">
                <a:schemeClr val="accent1">
                  <a:lumMod val="45000"/>
                  <a:lumOff val="55000"/>
                </a:schemeClr>
              </a:gs>
              <a:gs pos="91000">
                <a:schemeClr val="accent1">
                  <a:lumMod val="30000"/>
                  <a:lumOff val="70000"/>
                </a:schemeClr>
              </a:gs>
            </a:gsLst>
            <a:lin ang="5400000" scaled="1"/>
            <a:tileRect/>
          </a:gradFill>
        </p:spPr>
        <p:txBody>
          <a:bodyPr wrap="square" bIns="144000" rtlCol="0" anchor="t" anchorCtr="0">
            <a:spAutoFit/>
          </a:bodyPr>
          <a:lstStyle/>
          <a:p>
            <a:pPr algn="ctr">
              <a:spcAft>
                <a:spcPts val="1200"/>
              </a:spcAft>
            </a:pPr>
            <a:r>
              <a:rPr lang="es-ES" sz="3200" dirty="0">
                <a:solidFill>
                  <a:schemeClr val="accent2">
                    <a:lumMod val="50000"/>
                  </a:schemeClr>
                </a:solidFill>
                <a:effectLst>
                  <a:outerShdw blurRad="38100" dist="38100" dir="2700000" algn="tl">
                    <a:srgbClr val="000000">
                      <a:alpha val="43137"/>
                    </a:srgbClr>
                  </a:outerShdw>
                </a:effectLst>
              </a:rPr>
              <a:t>LAS MIPYMES EN LATINOAMERICA Y EN EUROPA</a:t>
            </a:r>
            <a:endParaRPr lang="es-ES" sz="3200" dirty="0">
              <a:solidFill>
                <a:schemeClr val="accent2">
                  <a:lumMod val="50000"/>
                </a:schemeClr>
              </a:solidFill>
              <a:effectLst>
                <a:outerShdw blurRad="38100" dist="38100" dir="2700000" algn="tl">
                  <a:srgbClr val="000000">
                    <a:alpha val="43137"/>
                  </a:srgbClr>
                </a:outerShdw>
              </a:effectLst>
              <a:latin typeface="+mj-lt"/>
            </a:endParaRP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2" name="Rectángulo 1"/>
          <p:cNvSpPr/>
          <p:nvPr/>
        </p:nvSpPr>
        <p:spPr>
          <a:xfrm>
            <a:off x="906258" y="765170"/>
            <a:ext cx="10446707" cy="553980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pic>
        <p:nvPicPr>
          <p:cNvPr id="13" name="Graphic 12">
            <a:extLst>
              <a:ext uri="{FF2B5EF4-FFF2-40B4-BE49-F238E27FC236}">
                <a16:creationId xmlns:a16="http://schemas.microsoft.com/office/drawing/2014/main" id="{1716EA35-754E-4963-802F-9F7C0CAF9A1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407" y="6325644"/>
            <a:ext cx="3629466" cy="588628"/>
          </a:xfrm>
          <a:prstGeom prst="rect">
            <a:avLst/>
          </a:prstGeom>
        </p:spPr>
      </p:pic>
      <p:pic>
        <p:nvPicPr>
          <p:cNvPr id="14" name="Picture 13">
            <a:extLst>
              <a:ext uri="{FF2B5EF4-FFF2-40B4-BE49-F238E27FC236}">
                <a16:creationId xmlns:a16="http://schemas.microsoft.com/office/drawing/2014/main" id="{2FA42428-6461-47CE-A213-87CF9BDC0320}"/>
              </a:ext>
            </a:extLst>
          </p:cNvPr>
          <p:cNvPicPr>
            <a:picLocks noChangeAspect="1"/>
          </p:cNvPicPr>
          <p:nvPr/>
        </p:nvPicPr>
        <p:blipFill>
          <a:blip r:embed="rId5"/>
          <a:stretch>
            <a:fillRect/>
          </a:stretch>
        </p:blipFill>
        <p:spPr>
          <a:xfrm>
            <a:off x="0" y="0"/>
            <a:ext cx="861545" cy="679296"/>
          </a:xfrm>
          <a:prstGeom prst="rect">
            <a:avLst/>
          </a:prstGeom>
          <a:solidFill>
            <a:schemeClr val="accent2"/>
          </a:solidFill>
        </p:spPr>
      </p:pic>
      <p:sp>
        <p:nvSpPr>
          <p:cNvPr id="9" name="CuadroTexto 8"/>
          <p:cNvSpPr txBox="1"/>
          <p:nvPr/>
        </p:nvSpPr>
        <p:spPr>
          <a:xfrm>
            <a:off x="10753140" y="6486197"/>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sp>
        <p:nvSpPr>
          <p:cNvPr id="7" name="Rectangle 2">
            <a:extLst>
              <a:ext uri="{FF2B5EF4-FFF2-40B4-BE49-F238E27FC236}">
                <a16:creationId xmlns:a16="http://schemas.microsoft.com/office/drawing/2014/main" id="{14C0127F-2E57-4563-8BE4-BBA2BAF02549}"/>
              </a:ext>
            </a:extLst>
          </p:cNvPr>
          <p:cNvSpPr>
            <a:spLocks noChangeArrowheads="1"/>
          </p:cNvSpPr>
          <p:nvPr/>
        </p:nvSpPr>
        <p:spPr bwMode="auto">
          <a:xfrm>
            <a:off x="3140333" y="408245"/>
            <a:ext cx="12494662" cy="412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AR"/>
          </a:p>
        </p:txBody>
      </p:sp>
      <p:pic>
        <p:nvPicPr>
          <p:cNvPr id="1025" name="Picture 3">
            <a:extLst>
              <a:ext uri="{FF2B5EF4-FFF2-40B4-BE49-F238E27FC236}">
                <a16:creationId xmlns:a16="http://schemas.microsoft.com/office/drawing/2014/main" id="{53218142-1F71-4430-B36C-CB911C117AD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10673" y="865445"/>
            <a:ext cx="5534745" cy="535408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a:extLst>
              <a:ext uri="{FF2B5EF4-FFF2-40B4-BE49-F238E27FC236}">
                <a16:creationId xmlns:a16="http://schemas.microsoft.com/office/drawing/2014/main" id="{117E4F00-491E-4775-8952-B0D4F3FFBECD}"/>
              </a:ext>
            </a:extLst>
          </p:cNvPr>
          <p:cNvSpPr>
            <a:spLocks noChangeArrowheads="1"/>
          </p:cNvSpPr>
          <p:nvPr/>
        </p:nvSpPr>
        <p:spPr bwMode="auto">
          <a:xfrm>
            <a:off x="3140333" y="7075744"/>
            <a:ext cx="1249466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AR"/>
          </a:p>
        </p:txBody>
      </p:sp>
    </p:spTree>
    <p:extLst>
      <p:ext uri="{BB962C8B-B14F-4D97-AF65-F5344CB8AC3E}">
        <p14:creationId xmlns:p14="http://schemas.microsoft.com/office/powerpoint/2010/main" val="167304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833994" y="737150"/>
            <a:ext cx="10609545" cy="5514754"/>
          </a:xfrm>
          <a:prstGeom prst="rect">
            <a:avLst/>
          </a:prstGeom>
          <a:gradFill>
            <a:gsLst>
              <a:gs pos="1000">
                <a:schemeClr val="accent1">
                  <a:lumMod val="5000"/>
                  <a:lumOff val="95000"/>
                </a:schemeClr>
              </a:gs>
              <a:gs pos="26000">
                <a:schemeClr val="accent1">
                  <a:lumMod val="45000"/>
                  <a:lumOff val="55000"/>
                </a:schemeClr>
              </a:gs>
              <a:gs pos="80000">
                <a:schemeClr val="accent1">
                  <a:lumMod val="45000"/>
                  <a:lumOff val="55000"/>
                </a:schemeClr>
              </a:gs>
              <a:gs pos="12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CuadroTexto 11"/>
          <p:cNvSpPr txBox="1"/>
          <p:nvPr/>
        </p:nvSpPr>
        <p:spPr>
          <a:xfrm>
            <a:off x="0" y="-4719"/>
            <a:ext cx="12187822" cy="684015"/>
          </a:xfrm>
          <a:prstGeom prst="rect">
            <a:avLst/>
          </a:prstGeom>
          <a:gradFill flip="none" rotWithShape="1">
            <a:gsLst>
              <a:gs pos="1000">
                <a:schemeClr val="accent1">
                  <a:lumMod val="5000"/>
                  <a:lumOff val="95000"/>
                </a:schemeClr>
              </a:gs>
              <a:gs pos="0">
                <a:schemeClr val="accent1">
                  <a:lumMod val="45000"/>
                  <a:lumOff val="55000"/>
                </a:schemeClr>
              </a:gs>
              <a:gs pos="100000">
                <a:schemeClr val="accent1">
                  <a:lumMod val="45000"/>
                  <a:lumOff val="55000"/>
                </a:schemeClr>
              </a:gs>
              <a:gs pos="91000">
                <a:schemeClr val="accent1">
                  <a:lumMod val="30000"/>
                  <a:lumOff val="70000"/>
                </a:schemeClr>
              </a:gs>
            </a:gsLst>
            <a:lin ang="5400000" scaled="1"/>
            <a:tileRect/>
          </a:gradFill>
        </p:spPr>
        <p:txBody>
          <a:bodyPr wrap="square" bIns="144000" rtlCol="0" anchor="t" anchorCtr="0">
            <a:spAutoFit/>
          </a:bodyPr>
          <a:lstStyle/>
          <a:p>
            <a:pPr algn="ctr">
              <a:spcAft>
                <a:spcPts val="1200"/>
              </a:spcAft>
            </a:pPr>
            <a:r>
              <a:rPr lang="es-MX" sz="3200" dirty="0">
                <a:solidFill>
                  <a:schemeClr val="accent2">
                    <a:lumMod val="50000"/>
                  </a:schemeClr>
                </a:solidFill>
                <a:effectLst>
                  <a:outerShdw blurRad="38100" dist="38100" dir="2700000" algn="tl">
                    <a:srgbClr val="000000">
                      <a:alpha val="43137"/>
                    </a:srgbClr>
                  </a:outerShdw>
                </a:effectLst>
                <a:latin typeface="+mj-lt"/>
              </a:rPr>
              <a:t>II.	JUSTIFICACIÓN DOCTRINARIA DE LOS REGÍMENES SIMPLIFICADOS</a:t>
            </a:r>
            <a:endParaRPr lang="es-ES" sz="3200" dirty="0">
              <a:solidFill>
                <a:schemeClr val="accent2">
                  <a:lumMod val="50000"/>
                </a:schemeClr>
              </a:solidFill>
              <a:effectLst>
                <a:outerShdw blurRad="38100" dist="38100" dir="2700000" algn="tl">
                  <a:srgbClr val="000000">
                    <a:alpha val="43137"/>
                  </a:srgbClr>
                </a:outerShdw>
              </a:effectLst>
              <a:latin typeface="+mj-lt"/>
            </a:endParaRP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pic>
        <p:nvPicPr>
          <p:cNvPr id="13" name="Picture 12">
            <a:extLst>
              <a:ext uri="{FF2B5EF4-FFF2-40B4-BE49-F238E27FC236}">
                <a16:creationId xmlns:a16="http://schemas.microsoft.com/office/drawing/2014/main" id="{0EBBBF97-3381-4B42-AB6B-255A117F3F17}"/>
              </a:ext>
            </a:extLst>
          </p:cNvPr>
          <p:cNvPicPr>
            <a:picLocks noChangeAspect="1"/>
          </p:cNvPicPr>
          <p:nvPr/>
        </p:nvPicPr>
        <p:blipFill>
          <a:blip r:embed="rId3"/>
          <a:stretch>
            <a:fillRect/>
          </a:stretch>
        </p:blipFill>
        <p:spPr>
          <a:xfrm>
            <a:off x="0" y="0"/>
            <a:ext cx="861545" cy="679296"/>
          </a:xfrm>
          <a:prstGeom prst="rect">
            <a:avLst/>
          </a:prstGeom>
        </p:spPr>
      </p:pic>
      <p:sp>
        <p:nvSpPr>
          <p:cNvPr id="9" name="CuadroTexto 8"/>
          <p:cNvSpPr txBox="1"/>
          <p:nvPr/>
        </p:nvSpPr>
        <p:spPr>
          <a:xfrm>
            <a:off x="10753140" y="6469572"/>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pic>
        <p:nvPicPr>
          <p:cNvPr id="8" name="Imagen 7"/>
          <p:cNvPicPr/>
          <p:nvPr/>
        </p:nvPicPr>
        <p:blipFill>
          <a:blip r:embed="rId4">
            <a:extLst>
              <a:ext uri="{28A0092B-C50C-407E-A947-70E740481C1C}">
                <a14:useLocalDpi xmlns:a14="http://schemas.microsoft.com/office/drawing/2010/main" val="0"/>
              </a:ext>
            </a:extLst>
          </a:blip>
          <a:srcRect/>
          <a:stretch>
            <a:fillRect/>
          </a:stretch>
        </p:blipFill>
        <p:spPr bwMode="auto">
          <a:xfrm>
            <a:off x="861544" y="1297858"/>
            <a:ext cx="10581995" cy="4203290"/>
          </a:xfrm>
          <a:prstGeom prst="rect">
            <a:avLst/>
          </a:prstGeom>
          <a:solidFill>
            <a:schemeClr val="bg1"/>
          </a:solidFill>
          <a:ln>
            <a:noFill/>
          </a:ln>
        </p:spPr>
      </p:pic>
    </p:spTree>
    <p:extLst>
      <p:ext uri="{BB962C8B-B14F-4D97-AF65-F5344CB8AC3E}">
        <p14:creationId xmlns:p14="http://schemas.microsoft.com/office/powerpoint/2010/main" val="18478963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951978" y="810890"/>
            <a:ext cx="10609545" cy="5514754"/>
          </a:xfrm>
          <a:prstGeom prst="rect">
            <a:avLst/>
          </a:prstGeom>
          <a:gradFill>
            <a:gsLst>
              <a:gs pos="1000">
                <a:schemeClr val="accent1">
                  <a:lumMod val="5000"/>
                  <a:lumOff val="95000"/>
                </a:schemeClr>
              </a:gs>
              <a:gs pos="26000">
                <a:schemeClr val="accent1">
                  <a:lumMod val="45000"/>
                  <a:lumOff val="55000"/>
                </a:schemeClr>
              </a:gs>
              <a:gs pos="80000">
                <a:schemeClr val="accent1">
                  <a:lumMod val="45000"/>
                  <a:lumOff val="55000"/>
                </a:schemeClr>
              </a:gs>
              <a:gs pos="12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CuadroTexto 11"/>
          <p:cNvSpPr txBox="1"/>
          <p:nvPr/>
        </p:nvSpPr>
        <p:spPr>
          <a:xfrm>
            <a:off x="933327" y="679296"/>
            <a:ext cx="10755092" cy="5731551"/>
          </a:xfrm>
          <a:prstGeom prst="rect">
            <a:avLst/>
          </a:prstGeom>
          <a:solidFill>
            <a:schemeClr val="bg1">
              <a:alpha val="0"/>
            </a:schemeClr>
          </a:solidFill>
        </p:spPr>
        <p:txBody>
          <a:bodyPr wrap="square" bIns="144000" rtlCol="0" anchor="t" anchorCtr="0">
            <a:spAutoFit/>
          </a:bodyPr>
          <a:lstStyle/>
          <a:p>
            <a:pPr marL="457200" indent="-457200">
              <a:lnSpc>
                <a:spcPct val="200000"/>
              </a:lnSpc>
              <a:spcAft>
                <a:spcPts val="1200"/>
              </a:spcAft>
              <a:buFont typeface="Wingdings" panose="05000000000000000000" pitchFamily="2" charset="2"/>
              <a:buChar char="q"/>
            </a:pPr>
            <a:r>
              <a:rPr lang="es-ES" sz="3200" dirty="0">
                <a:solidFill>
                  <a:schemeClr val="accent2">
                    <a:lumMod val="50000"/>
                  </a:schemeClr>
                </a:solidFill>
                <a:effectLst>
                  <a:outerShdw blurRad="38100" dist="38100" dir="2700000" algn="tl">
                    <a:srgbClr val="000000">
                      <a:alpha val="43137"/>
                    </a:srgbClr>
                  </a:outerShdw>
                </a:effectLst>
              </a:rPr>
              <a:t>EL PORQUE DE LOS REGÍMENES SIMPLIFICADOS</a:t>
            </a:r>
          </a:p>
          <a:p>
            <a:pPr marL="457200" indent="-457200">
              <a:lnSpc>
                <a:spcPct val="200000"/>
              </a:lnSpc>
              <a:spcAft>
                <a:spcPts val="1200"/>
              </a:spcAft>
              <a:buFont typeface="Wingdings" panose="05000000000000000000" pitchFamily="2" charset="2"/>
              <a:buChar char="q"/>
            </a:pPr>
            <a:r>
              <a:rPr lang="es-ES" sz="3200" dirty="0">
                <a:solidFill>
                  <a:srgbClr val="FF0000"/>
                </a:solidFill>
                <a:effectLst>
                  <a:outerShdw blurRad="38100" dist="38100" dir="2700000" algn="tl">
                    <a:srgbClr val="000000">
                      <a:alpha val="43137"/>
                    </a:srgbClr>
                  </a:outerShdw>
                </a:effectLst>
                <a:latin typeface="+mj-lt"/>
              </a:rPr>
              <a:t>LOS REGÍMENES SIMPLIFICADOS </a:t>
            </a:r>
            <a:r>
              <a:rPr lang="es-ES" sz="3200" u="sng" dirty="0">
                <a:solidFill>
                  <a:srgbClr val="FF0000"/>
                </a:solidFill>
                <a:effectLst>
                  <a:outerShdw blurRad="38100" dist="38100" dir="2700000" algn="tl">
                    <a:srgbClr val="000000">
                      <a:alpha val="43137"/>
                    </a:srgbClr>
                  </a:outerShdw>
                </a:effectLst>
                <a:latin typeface="+mj-lt"/>
              </a:rPr>
              <a:t>ANTES</a:t>
            </a:r>
            <a:r>
              <a:rPr lang="es-ES" sz="3200" b="1" dirty="0">
                <a:solidFill>
                  <a:srgbClr val="FF0000"/>
                </a:solidFill>
                <a:effectLst>
                  <a:outerShdw blurRad="38100" dist="38100" dir="2700000" algn="tl">
                    <a:srgbClr val="000000">
                      <a:alpha val="43137"/>
                    </a:srgbClr>
                  </a:outerShdw>
                </a:effectLst>
                <a:latin typeface="+mj-lt"/>
              </a:rPr>
              <a:t> </a:t>
            </a:r>
            <a:r>
              <a:rPr lang="es-ES" sz="3200" dirty="0">
                <a:solidFill>
                  <a:srgbClr val="FF0000"/>
                </a:solidFill>
                <a:effectLst>
                  <a:outerShdw blurRad="38100" dist="38100" dir="2700000" algn="tl">
                    <a:srgbClr val="000000">
                      <a:alpha val="43137"/>
                    </a:srgbClr>
                  </a:outerShdw>
                </a:effectLst>
                <a:latin typeface="+mj-lt"/>
              </a:rPr>
              <a:t>DE LAS REFORMAS</a:t>
            </a:r>
          </a:p>
          <a:p>
            <a:pPr marL="457200" indent="-457200">
              <a:lnSpc>
                <a:spcPct val="200000"/>
              </a:lnSpc>
              <a:spcAft>
                <a:spcPts val="1200"/>
              </a:spcAft>
              <a:buFont typeface="Wingdings" panose="05000000000000000000" pitchFamily="2" charset="2"/>
              <a:buChar char="q"/>
            </a:pPr>
            <a:r>
              <a:rPr lang="es-ES" sz="3200" dirty="0">
                <a:solidFill>
                  <a:schemeClr val="accent2">
                    <a:lumMod val="50000"/>
                  </a:schemeClr>
                </a:solidFill>
                <a:effectLst>
                  <a:outerShdw blurRad="38100" dist="38100" dir="2700000" algn="tl">
                    <a:srgbClr val="000000">
                      <a:alpha val="43137"/>
                    </a:srgbClr>
                  </a:outerShdw>
                </a:effectLst>
                <a:latin typeface="+mj-lt"/>
              </a:rPr>
              <a:t>PORQUE DE LAS REFORMAS</a:t>
            </a:r>
          </a:p>
          <a:p>
            <a:pPr marL="457200" indent="-457200">
              <a:lnSpc>
                <a:spcPct val="200000"/>
              </a:lnSpc>
              <a:spcAft>
                <a:spcPts val="1200"/>
              </a:spcAft>
              <a:buFont typeface="Wingdings" panose="05000000000000000000" pitchFamily="2" charset="2"/>
              <a:buChar char="q"/>
            </a:pPr>
            <a:r>
              <a:rPr lang="es-ES" sz="3200" dirty="0">
                <a:solidFill>
                  <a:schemeClr val="accent2">
                    <a:lumMod val="50000"/>
                  </a:schemeClr>
                </a:solidFill>
                <a:effectLst>
                  <a:outerShdw blurRad="38100" dist="38100" dir="2700000" algn="tl">
                    <a:srgbClr val="000000">
                      <a:alpha val="43137"/>
                    </a:srgbClr>
                  </a:outerShdw>
                </a:effectLst>
              </a:rPr>
              <a:t>LOS REGÍMENES SIMPLIFICADOS </a:t>
            </a:r>
            <a:r>
              <a:rPr lang="es-ES" sz="3200" u="sng" dirty="0">
                <a:solidFill>
                  <a:schemeClr val="accent2">
                    <a:lumMod val="50000"/>
                  </a:schemeClr>
                </a:solidFill>
                <a:effectLst>
                  <a:outerShdw blurRad="38100" dist="38100" dir="2700000" algn="tl">
                    <a:srgbClr val="000000">
                      <a:alpha val="43137"/>
                    </a:srgbClr>
                  </a:outerShdw>
                </a:effectLst>
              </a:rPr>
              <a:t>DESPUÉS</a:t>
            </a:r>
            <a:r>
              <a:rPr lang="es-ES" sz="3200" b="1" dirty="0">
                <a:solidFill>
                  <a:schemeClr val="accent2">
                    <a:lumMod val="50000"/>
                  </a:schemeClr>
                </a:solidFill>
                <a:effectLst>
                  <a:outerShdw blurRad="38100" dist="38100" dir="2700000" algn="tl">
                    <a:srgbClr val="000000">
                      <a:alpha val="43137"/>
                    </a:srgbClr>
                  </a:outerShdw>
                </a:effectLst>
              </a:rPr>
              <a:t> </a:t>
            </a:r>
            <a:r>
              <a:rPr lang="es-ES" sz="3200" dirty="0">
                <a:solidFill>
                  <a:schemeClr val="accent2">
                    <a:lumMod val="50000"/>
                  </a:schemeClr>
                </a:solidFill>
                <a:effectLst>
                  <a:outerShdw blurRad="38100" dist="38100" dir="2700000" algn="tl">
                    <a:srgbClr val="000000">
                      <a:alpha val="43137"/>
                    </a:srgbClr>
                  </a:outerShdw>
                </a:effectLst>
              </a:rPr>
              <a:t>DE LAS REFORMAS</a:t>
            </a:r>
          </a:p>
          <a:p>
            <a:pPr marL="457200" indent="-457200">
              <a:lnSpc>
                <a:spcPct val="200000"/>
              </a:lnSpc>
              <a:spcAft>
                <a:spcPts val="1200"/>
              </a:spcAft>
              <a:buFont typeface="Wingdings" panose="05000000000000000000" pitchFamily="2" charset="2"/>
              <a:buChar char="q"/>
            </a:pPr>
            <a:r>
              <a:rPr lang="es-ES" sz="3200" dirty="0">
                <a:solidFill>
                  <a:schemeClr val="accent2">
                    <a:lumMod val="50000"/>
                  </a:schemeClr>
                </a:solidFill>
                <a:effectLst>
                  <a:outerShdw blurRad="38100" dist="38100" dir="2700000" algn="tl">
                    <a:srgbClr val="000000">
                      <a:alpha val="43137"/>
                    </a:srgbClr>
                  </a:outerShdw>
                </a:effectLst>
                <a:latin typeface="+mj-lt"/>
              </a:rPr>
              <a:t>EL MONOTRIBUTO ARGENTINO: EVOLUCIÓN Y DIAGNÓSTICO</a:t>
            </a: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pic>
        <p:nvPicPr>
          <p:cNvPr id="14" name="Picture 13">
            <a:extLst>
              <a:ext uri="{FF2B5EF4-FFF2-40B4-BE49-F238E27FC236}">
                <a16:creationId xmlns:a16="http://schemas.microsoft.com/office/drawing/2014/main" id="{29EC0A18-E9D3-42E5-8771-344BA5A1AE0F}"/>
              </a:ext>
            </a:extLst>
          </p:cNvPr>
          <p:cNvPicPr>
            <a:picLocks noChangeAspect="1"/>
          </p:cNvPicPr>
          <p:nvPr/>
        </p:nvPicPr>
        <p:blipFill>
          <a:blip r:embed="rId3"/>
          <a:stretch>
            <a:fillRect/>
          </a:stretch>
        </p:blipFill>
        <p:spPr>
          <a:xfrm>
            <a:off x="0" y="0"/>
            <a:ext cx="861545" cy="679296"/>
          </a:xfrm>
          <a:prstGeom prst="rect">
            <a:avLst/>
          </a:prstGeom>
        </p:spPr>
      </p:pic>
      <p:sp>
        <p:nvSpPr>
          <p:cNvPr id="11" name="CuadroTexto 10"/>
          <p:cNvSpPr txBox="1"/>
          <p:nvPr/>
        </p:nvSpPr>
        <p:spPr>
          <a:xfrm>
            <a:off x="10753140" y="6452947"/>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spTree>
    <p:extLst>
      <p:ext uri="{BB962C8B-B14F-4D97-AF65-F5344CB8AC3E}">
        <p14:creationId xmlns:p14="http://schemas.microsoft.com/office/powerpoint/2010/main" val="4053741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951978" y="810890"/>
            <a:ext cx="10609545" cy="5514754"/>
          </a:xfrm>
          <a:prstGeom prst="rect">
            <a:avLst/>
          </a:prstGeom>
          <a:gradFill>
            <a:gsLst>
              <a:gs pos="1000">
                <a:schemeClr val="accent1">
                  <a:lumMod val="5000"/>
                  <a:lumOff val="95000"/>
                </a:schemeClr>
              </a:gs>
              <a:gs pos="26000">
                <a:schemeClr val="accent1">
                  <a:lumMod val="45000"/>
                  <a:lumOff val="55000"/>
                </a:schemeClr>
              </a:gs>
              <a:gs pos="80000">
                <a:schemeClr val="accent1">
                  <a:lumMod val="45000"/>
                  <a:lumOff val="55000"/>
                </a:schemeClr>
              </a:gs>
              <a:gs pos="12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CuadroTexto 11"/>
          <p:cNvSpPr txBox="1"/>
          <p:nvPr/>
        </p:nvSpPr>
        <p:spPr>
          <a:xfrm>
            <a:off x="0" y="-4719"/>
            <a:ext cx="12187822" cy="684015"/>
          </a:xfrm>
          <a:prstGeom prst="rect">
            <a:avLst/>
          </a:prstGeom>
          <a:gradFill flip="none" rotWithShape="1">
            <a:gsLst>
              <a:gs pos="1000">
                <a:schemeClr val="accent1">
                  <a:lumMod val="5000"/>
                  <a:lumOff val="95000"/>
                </a:schemeClr>
              </a:gs>
              <a:gs pos="0">
                <a:schemeClr val="accent1">
                  <a:lumMod val="45000"/>
                  <a:lumOff val="55000"/>
                </a:schemeClr>
              </a:gs>
              <a:gs pos="100000">
                <a:schemeClr val="accent1">
                  <a:lumMod val="45000"/>
                  <a:lumOff val="55000"/>
                </a:schemeClr>
              </a:gs>
              <a:gs pos="91000">
                <a:schemeClr val="accent1">
                  <a:lumMod val="30000"/>
                  <a:lumOff val="70000"/>
                </a:schemeClr>
              </a:gs>
            </a:gsLst>
            <a:lin ang="5400000" scaled="1"/>
            <a:tileRect/>
          </a:gradFill>
        </p:spPr>
        <p:txBody>
          <a:bodyPr wrap="square" bIns="144000" rtlCol="0" anchor="t" anchorCtr="0">
            <a:spAutoFit/>
          </a:bodyPr>
          <a:lstStyle/>
          <a:p>
            <a:pPr algn="ctr">
              <a:spcAft>
                <a:spcPts val="1200"/>
              </a:spcAft>
            </a:pPr>
            <a:r>
              <a:rPr lang="es-ES" sz="3200" dirty="0">
                <a:solidFill>
                  <a:schemeClr val="accent2">
                    <a:lumMod val="50000"/>
                  </a:schemeClr>
                </a:solidFill>
                <a:effectLst>
                  <a:outerShdw blurRad="38100" dist="38100" dir="2700000" algn="tl">
                    <a:srgbClr val="000000">
                      <a:alpha val="43137"/>
                    </a:srgbClr>
                  </a:outerShdw>
                </a:effectLst>
                <a:latin typeface="+mj-lt"/>
              </a:rPr>
              <a:t>EL PROCESO DE IMPLEMENTACIÓN</a:t>
            </a: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10" name="CuadroTexto 9"/>
          <p:cNvSpPr txBox="1"/>
          <p:nvPr/>
        </p:nvSpPr>
        <p:spPr>
          <a:xfrm>
            <a:off x="664975" y="889309"/>
            <a:ext cx="10885118" cy="5139869"/>
          </a:xfrm>
          <a:prstGeom prst="rect">
            <a:avLst/>
          </a:prstGeom>
          <a:noFill/>
        </p:spPr>
        <p:txBody>
          <a:bodyPr wrap="square" rtlCol="0">
            <a:spAutoFit/>
          </a:bodyPr>
          <a:lstStyle/>
          <a:p>
            <a:pPr marL="285750" indent="-285750">
              <a:buFont typeface="Wingdings" panose="05000000000000000000" pitchFamily="2" charset="2"/>
              <a:buChar char="ü"/>
            </a:pPr>
            <a:r>
              <a:rPr lang="es-ES" sz="2800" dirty="0">
                <a:effectLst>
                  <a:outerShdw blurRad="38100" dist="38100" dir="2700000" algn="tl">
                    <a:srgbClr val="000000">
                      <a:alpha val="43137"/>
                    </a:srgbClr>
                  </a:outerShdw>
                </a:effectLst>
              </a:rPr>
              <a:t>ESPAÑA</a:t>
            </a:r>
            <a:endParaRPr lang="es-ES" sz="1400" dirty="0">
              <a:effectLst>
                <a:outerShdw blurRad="38100" dist="38100" dir="2700000" algn="tl">
                  <a:srgbClr val="000000">
                    <a:alpha val="43137"/>
                  </a:srgbClr>
                </a:outerShdw>
              </a:effectLst>
            </a:endParaRPr>
          </a:p>
          <a:p>
            <a:pPr marL="742950" lvl="1" indent="-285750">
              <a:buFont typeface="Arial" panose="020B0604020202020204" pitchFamily="34" charset="0"/>
              <a:buChar char="•"/>
            </a:pPr>
            <a:endParaRPr lang="es-AR" sz="1000" i="1" dirty="0"/>
          </a:p>
          <a:p>
            <a:pPr marL="742950" lvl="1" indent="-285750">
              <a:buFont typeface="Wingdings" panose="05000000000000000000" pitchFamily="2" charset="2"/>
              <a:buChar char="Ø"/>
            </a:pPr>
            <a:r>
              <a:rPr lang="es-MX" dirty="0"/>
              <a:t>Partió de un </a:t>
            </a:r>
            <a:r>
              <a:rPr lang="es-MX" b="1" dirty="0"/>
              <a:t>censo </a:t>
            </a:r>
            <a:r>
              <a:rPr lang="es-MX" dirty="0"/>
              <a:t>altamente fiable</a:t>
            </a:r>
          </a:p>
          <a:p>
            <a:pPr marL="742950" lvl="1" indent="-285750">
              <a:buFont typeface="Wingdings" panose="05000000000000000000" pitchFamily="2" charset="2"/>
              <a:buChar char="Ø"/>
            </a:pPr>
            <a:r>
              <a:rPr lang="es-MX" dirty="0"/>
              <a:t>Que permitió elegir </a:t>
            </a:r>
            <a:r>
              <a:rPr lang="es-MX" b="1" dirty="0"/>
              <a:t>sectores homogéneos </a:t>
            </a:r>
            <a:r>
              <a:rPr lang="es-MX" dirty="0"/>
              <a:t>en sus procesos técnicos y comerciales. </a:t>
            </a:r>
          </a:p>
          <a:p>
            <a:pPr marL="742950" lvl="1" indent="-285750">
              <a:buFont typeface="Wingdings" panose="05000000000000000000" pitchFamily="2" charset="2"/>
              <a:buChar char="Ø"/>
            </a:pPr>
            <a:r>
              <a:rPr lang="es-MX" dirty="0"/>
              <a:t>Con un </a:t>
            </a:r>
            <a:r>
              <a:rPr lang="es-MX" b="1" dirty="0"/>
              <a:t>modelo econométrico</a:t>
            </a:r>
            <a:r>
              <a:rPr lang="es-MX" dirty="0"/>
              <a:t>, basado en una muestra de contribuyentes con un alto grado de correlación estadística, se determinó los </a:t>
            </a:r>
            <a:r>
              <a:rPr lang="es-MX" b="1" dirty="0"/>
              <a:t>parámetros objetivos</a:t>
            </a:r>
            <a:r>
              <a:rPr lang="es-MX" dirty="0"/>
              <a:t>, y consiguientemente la </a:t>
            </a:r>
            <a:r>
              <a:rPr lang="es-MX" b="1" dirty="0"/>
              <a:t>carga tributaria final</a:t>
            </a:r>
            <a:r>
              <a:rPr lang="es-MX" dirty="0"/>
              <a:t>. </a:t>
            </a:r>
          </a:p>
          <a:p>
            <a:pPr marL="742950" lvl="1" indent="-285750">
              <a:buFont typeface="Wingdings" panose="05000000000000000000" pitchFamily="2" charset="2"/>
              <a:buChar char="Ø"/>
            </a:pPr>
            <a:r>
              <a:rPr lang="es-MX" dirty="0"/>
              <a:t>El objetivo final era:</a:t>
            </a:r>
          </a:p>
          <a:p>
            <a:pPr marL="1200150" lvl="2" indent="-285750">
              <a:buFont typeface="Wingdings" panose="05000000000000000000" pitchFamily="2" charset="2"/>
              <a:buChar char="ü"/>
            </a:pPr>
            <a:r>
              <a:rPr lang="es-MX" b="1" dirty="0"/>
              <a:t>disminuir la brecha de tributación </a:t>
            </a:r>
            <a:r>
              <a:rPr lang="es-MX" dirty="0"/>
              <a:t>entre rendimientos del trabajo y rendimientos empresariales o profesionales y </a:t>
            </a:r>
          </a:p>
          <a:p>
            <a:pPr marL="1200150" lvl="2" indent="-285750">
              <a:buFont typeface="Wingdings" panose="05000000000000000000" pitchFamily="2" charset="2"/>
              <a:buChar char="ü"/>
            </a:pPr>
            <a:r>
              <a:rPr lang="es-MX" b="1" dirty="0"/>
              <a:t>disminuir la inequidad </a:t>
            </a:r>
            <a:r>
              <a:rPr lang="es-MX" dirty="0"/>
              <a:t>en este punto del sistema tributario. </a:t>
            </a:r>
          </a:p>
          <a:p>
            <a:pPr lvl="1"/>
            <a:endParaRPr lang="es-MX" dirty="0"/>
          </a:p>
          <a:p>
            <a:pPr marL="285750" indent="-285750">
              <a:buFont typeface="Wingdings" panose="05000000000000000000" pitchFamily="2" charset="2"/>
              <a:buChar char="ü"/>
            </a:pPr>
            <a:r>
              <a:rPr lang="es-MX" sz="2800" dirty="0">
                <a:effectLst>
                  <a:outerShdw blurRad="38100" dist="38100" dir="2700000" algn="tl">
                    <a:srgbClr val="000000">
                      <a:alpha val="43137"/>
                    </a:srgbClr>
                  </a:outerShdw>
                </a:effectLst>
              </a:rPr>
              <a:t>AMERICA LATINA</a:t>
            </a:r>
          </a:p>
          <a:p>
            <a:pPr marL="285750" indent="-285750">
              <a:buFont typeface="Wingdings" panose="05000000000000000000" pitchFamily="2" charset="2"/>
              <a:buChar char="ü"/>
            </a:pPr>
            <a:endParaRPr lang="es-MX" sz="1000" dirty="0">
              <a:effectLst>
                <a:outerShdw blurRad="38100" dist="38100" dir="2700000" algn="tl">
                  <a:srgbClr val="000000">
                    <a:alpha val="43137"/>
                  </a:srgbClr>
                </a:outerShdw>
              </a:effectLst>
            </a:endParaRPr>
          </a:p>
          <a:p>
            <a:pPr marL="742950" lvl="1" indent="-285750">
              <a:buFont typeface="Arial" panose="020B0604020202020204" pitchFamily="34" charset="0"/>
              <a:buChar char="•"/>
            </a:pPr>
            <a:r>
              <a:rPr lang="es-MX" dirty="0"/>
              <a:t>Dada la </a:t>
            </a:r>
            <a:r>
              <a:rPr lang="es-MX" b="1" dirty="0"/>
              <a:t>escasa fiabilidad del censo </a:t>
            </a:r>
            <a:r>
              <a:rPr lang="es-MX" dirty="0"/>
              <a:t>y el gran peso de la </a:t>
            </a:r>
            <a:r>
              <a:rPr lang="es-MX" b="1" dirty="0"/>
              <a:t>economía informal</a:t>
            </a:r>
            <a:r>
              <a:rPr lang="es-MX" dirty="0"/>
              <a:t> </a:t>
            </a:r>
          </a:p>
          <a:p>
            <a:pPr marL="742950" lvl="1" indent="-285750">
              <a:buFont typeface="Arial" panose="020B0604020202020204" pitchFamily="34" charset="0"/>
              <a:buChar char="•"/>
            </a:pPr>
            <a:r>
              <a:rPr lang="es-MX" dirty="0"/>
              <a:t>El propio </a:t>
            </a:r>
            <a:r>
              <a:rPr lang="es-MX" b="1" dirty="0"/>
              <a:t>proceso de categorización o inclusión de los contribuyentes </a:t>
            </a:r>
            <a:r>
              <a:rPr lang="es-MX" dirty="0"/>
              <a:t>fue de ser lo que permitió confeccionar un </a:t>
            </a:r>
            <a:r>
              <a:rPr lang="es-MX" b="1" dirty="0"/>
              <a:t>relevamiento veraz de tales establecimientos</a:t>
            </a:r>
            <a:r>
              <a:rPr lang="es-MX" dirty="0"/>
              <a:t>. </a:t>
            </a:r>
          </a:p>
          <a:p>
            <a:pPr marL="742950" lvl="1" indent="-285750">
              <a:buFont typeface="Arial" panose="020B0604020202020204" pitchFamily="34" charset="0"/>
              <a:buChar char="•"/>
            </a:pPr>
            <a:r>
              <a:rPr lang="es-MX" dirty="0"/>
              <a:t>En la práctica, se observó no sólo una </a:t>
            </a:r>
            <a:r>
              <a:rPr lang="es-MX" b="1" dirty="0"/>
              <a:t>disminución de la presión fiscal indirecta</a:t>
            </a:r>
            <a:r>
              <a:rPr lang="es-MX" dirty="0"/>
              <a:t> e </a:t>
            </a:r>
            <a:r>
              <a:rPr lang="es-MX" b="1" dirty="0"/>
              <a:t>directa</a:t>
            </a:r>
            <a:r>
              <a:rPr lang="es-MX" dirty="0"/>
              <a:t>. </a:t>
            </a:r>
          </a:p>
          <a:p>
            <a:pPr marL="742950" lvl="1" indent="-285750">
              <a:buFont typeface="Arial" panose="020B0604020202020204" pitchFamily="34" charset="0"/>
              <a:buChar char="•"/>
            </a:pPr>
            <a:endParaRPr lang="es-MX" dirty="0"/>
          </a:p>
        </p:txBody>
      </p:sp>
      <p:pic>
        <p:nvPicPr>
          <p:cNvPr id="14" name="Picture 13">
            <a:extLst>
              <a:ext uri="{FF2B5EF4-FFF2-40B4-BE49-F238E27FC236}">
                <a16:creationId xmlns:a16="http://schemas.microsoft.com/office/drawing/2014/main" id="{29EC0A18-E9D3-42E5-8771-344BA5A1AE0F}"/>
              </a:ext>
            </a:extLst>
          </p:cNvPr>
          <p:cNvPicPr>
            <a:picLocks noChangeAspect="1"/>
          </p:cNvPicPr>
          <p:nvPr/>
        </p:nvPicPr>
        <p:blipFill>
          <a:blip r:embed="rId3"/>
          <a:stretch>
            <a:fillRect/>
          </a:stretch>
        </p:blipFill>
        <p:spPr>
          <a:xfrm>
            <a:off x="0" y="0"/>
            <a:ext cx="861545" cy="679296"/>
          </a:xfrm>
          <a:prstGeom prst="rect">
            <a:avLst/>
          </a:prstGeom>
        </p:spPr>
      </p:pic>
      <p:sp>
        <p:nvSpPr>
          <p:cNvPr id="11" name="CuadroTexto 10"/>
          <p:cNvSpPr txBox="1"/>
          <p:nvPr/>
        </p:nvSpPr>
        <p:spPr>
          <a:xfrm>
            <a:off x="10753140" y="6452947"/>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spTree>
    <p:extLst>
      <p:ext uri="{BB962C8B-B14F-4D97-AF65-F5344CB8AC3E}">
        <p14:creationId xmlns:p14="http://schemas.microsoft.com/office/powerpoint/2010/main" val="476189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951978" y="810890"/>
            <a:ext cx="10609545" cy="5514754"/>
          </a:xfrm>
          <a:prstGeom prst="rect">
            <a:avLst/>
          </a:prstGeom>
          <a:gradFill>
            <a:gsLst>
              <a:gs pos="1000">
                <a:schemeClr val="accent1">
                  <a:lumMod val="5000"/>
                  <a:lumOff val="95000"/>
                </a:schemeClr>
              </a:gs>
              <a:gs pos="26000">
                <a:schemeClr val="accent1">
                  <a:lumMod val="45000"/>
                  <a:lumOff val="55000"/>
                </a:schemeClr>
              </a:gs>
              <a:gs pos="80000">
                <a:schemeClr val="accent1">
                  <a:lumMod val="45000"/>
                  <a:lumOff val="55000"/>
                </a:schemeClr>
              </a:gs>
              <a:gs pos="12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CuadroTexto 11"/>
          <p:cNvSpPr txBox="1"/>
          <p:nvPr/>
        </p:nvSpPr>
        <p:spPr>
          <a:xfrm>
            <a:off x="0" y="-4719"/>
            <a:ext cx="12187822" cy="684015"/>
          </a:xfrm>
          <a:prstGeom prst="rect">
            <a:avLst/>
          </a:prstGeom>
          <a:gradFill flip="none" rotWithShape="1">
            <a:gsLst>
              <a:gs pos="1000">
                <a:schemeClr val="accent1">
                  <a:lumMod val="5000"/>
                  <a:lumOff val="95000"/>
                </a:schemeClr>
              </a:gs>
              <a:gs pos="0">
                <a:schemeClr val="accent1">
                  <a:lumMod val="45000"/>
                  <a:lumOff val="55000"/>
                </a:schemeClr>
              </a:gs>
              <a:gs pos="100000">
                <a:schemeClr val="accent1">
                  <a:lumMod val="45000"/>
                  <a:lumOff val="55000"/>
                </a:schemeClr>
              </a:gs>
              <a:gs pos="91000">
                <a:schemeClr val="accent1">
                  <a:lumMod val="30000"/>
                  <a:lumOff val="70000"/>
                </a:schemeClr>
              </a:gs>
            </a:gsLst>
            <a:lin ang="5400000" scaled="1"/>
            <a:tileRect/>
          </a:gradFill>
        </p:spPr>
        <p:txBody>
          <a:bodyPr wrap="square" bIns="144000" rtlCol="0" anchor="t" anchorCtr="0">
            <a:spAutoFit/>
          </a:bodyPr>
          <a:lstStyle/>
          <a:p>
            <a:pPr algn="ctr">
              <a:spcAft>
                <a:spcPts val="1200"/>
              </a:spcAft>
            </a:pPr>
            <a:r>
              <a:rPr lang="es-ES" sz="3200" dirty="0">
                <a:solidFill>
                  <a:schemeClr val="accent2">
                    <a:lumMod val="50000"/>
                  </a:schemeClr>
                </a:solidFill>
                <a:effectLst>
                  <a:outerShdw blurRad="38100" dist="38100" dir="2700000" algn="tl">
                    <a:srgbClr val="000000">
                      <a:alpha val="43137"/>
                    </a:srgbClr>
                  </a:outerShdw>
                </a:effectLst>
                <a:latin typeface="+mj-lt"/>
              </a:rPr>
              <a:t>EL REGIMEN SIMPLIFICADO EN LA U.E.</a:t>
            </a: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sp>
        <p:nvSpPr>
          <p:cNvPr id="10" name="CuadroTexto 9"/>
          <p:cNvSpPr txBox="1"/>
          <p:nvPr/>
        </p:nvSpPr>
        <p:spPr>
          <a:xfrm>
            <a:off x="664975" y="889309"/>
            <a:ext cx="10885118" cy="5232202"/>
          </a:xfrm>
          <a:prstGeom prst="rect">
            <a:avLst/>
          </a:prstGeom>
          <a:noFill/>
        </p:spPr>
        <p:txBody>
          <a:bodyPr wrap="square" rtlCol="0">
            <a:spAutoFit/>
          </a:bodyPr>
          <a:lstStyle/>
          <a:p>
            <a:pPr marL="285750" indent="-285750">
              <a:buFont typeface="Wingdings" panose="05000000000000000000" pitchFamily="2" charset="2"/>
              <a:buChar char="ü"/>
            </a:pPr>
            <a:r>
              <a:rPr lang="es-ES" dirty="0">
                <a:effectLst>
                  <a:outerShdw blurRad="38100" dist="38100" dir="2700000" algn="tl">
                    <a:srgbClr val="000000">
                      <a:alpha val="43137"/>
                    </a:srgbClr>
                  </a:outerShdw>
                </a:effectLst>
              </a:rPr>
              <a:t>EMPRESAS MEDIANAS</a:t>
            </a:r>
            <a:endParaRPr lang="es-ES" sz="1050" dirty="0">
              <a:effectLst>
                <a:outerShdw blurRad="38100" dist="38100" dir="2700000" algn="tl">
                  <a:srgbClr val="000000">
                    <a:alpha val="43137"/>
                  </a:srgbClr>
                </a:outerShdw>
              </a:effectLst>
            </a:endParaRPr>
          </a:p>
          <a:p>
            <a:pPr marL="742950" lvl="1" indent="-285750">
              <a:buFont typeface="Arial" panose="020B0604020202020204" pitchFamily="34" charset="0"/>
              <a:buChar char="•"/>
            </a:pPr>
            <a:r>
              <a:rPr lang="es-MX" dirty="0"/>
              <a:t>Los regímenes tributarios especiales no suponen una minoración de la tributación real.</a:t>
            </a:r>
          </a:p>
          <a:p>
            <a:pPr marL="742950" lvl="1" indent="-285750">
              <a:buFont typeface="Arial" panose="020B0604020202020204" pitchFamily="34" charset="0"/>
              <a:buChar char="•"/>
            </a:pPr>
            <a:endParaRPr lang="es-MX" dirty="0"/>
          </a:p>
          <a:p>
            <a:pPr marL="285750" indent="-285750">
              <a:buFont typeface="Wingdings" panose="05000000000000000000" pitchFamily="2" charset="2"/>
              <a:buChar char="ü"/>
            </a:pPr>
            <a:r>
              <a:rPr lang="es-MX" dirty="0"/>
              <a:t> </a:t>
            </a:r>
            <a:r>
              <a:rPr lang="es-ES" dirty="0">
                <a:effectLst>
                  <a:outerShdw blurRad="38100" dist="38100" dir="2700000" algn="tl">
                    <a:srgbClr val="000000">
                      <a:alpha val="43137"/>
                    </a:srgbClr>
                  </a:outerShdw>
                </a:effectLst>
              </a:rPr>
              <a:t>EMPRESAS PEQUEÑAS</a:t>
            </a:r>
            <a:endParaRPr lang="es-ES" sz="1050" dirty="0">
              <a:effectLst>
                <a:outerShdw blurRad="38100" dist="38100" dir="2700000" algn="tl">
                  <a:srgbClr val="000000">
                    <a:alpha val="43137"/>
                  </a:srgbClr>
                </a:outerShdw>
              </a:effectLst>
            </a:endParaRPr>
          </a:p>
          <a:p>
            <a:pPr marL="742950" lvl="1" indent="-285750">
              <a:buFont typeface="Arial" panose="020B0604020202020204" pitchFamily="34" charset="0"/>
              <a:buChar char="•"/>
            </a:pPr>
            <a:r>
              <a:rPr lang="es-MX" dirty="0"/>
              <a:t>Reducen su carga solo en 5 países. Tipos reducidos en </a:t>
            </a:r>
            <a:r>
              <a:rPr lang="es-MX" b="1" dirty="0"/>
              <a:t>Francia, Reino Unido, España y Bélgica</a:t>
            </a:r>
            <a:r>
              <a:rPr lang="es-MX" dirty="0"/>
              <a:t>, desde un 2,54% en Bélgica hasta un 29,47% en España. En </a:t>
            </a:r>
            <a:r>
              <a:rPr lang="es-MX" b="1" dirty="0"/>
              <a:t>Bélgica</a:t>
            </a:r>
            <a:r>
              <a:rPr lang="es-MX" dirty="0"/>
              <a:t>, la menor carga fiscal tiene su origen fundamentalmente en la mayor deducibilidad (un 0,5% más) de los intereses. Por su parte, en </a:t>
            </a:r>
            <a:r>
              <a:rPr lang="es-MX" b="1" dirty="0"/>
              <a:t>Irlanda </a:t>
            </a:r>
            <a:r>
              <a:rPr lang="es-MX" dirty="0"/>
              <a:t>la exención para los primeros 40.000€ es la causante de la menor tributación de las pequeñas empresas.</a:t>
            </a:r>
          </a:p>
          <a:p>
            <a:pPr marL="742950" lvl="1" indent="-285750">
              <a:buFont typeface="Arial" panose="020B0604020202020204" pitchFamily="34" charset="0"/>
              <a:buChar char="•"/>
            </a:pPr>
            <a:endParaRPr lang="es-MX" dirty="0"/>
          </a:p>
          <a:p>
            <a:pPr marL="285750" indent="-285750">
              <a:buFont typeface="Wingdings" panose="05000000000000000000" pitchFamily="2" charset="2"/>
              <a:buChar char="ü"/>
            </a:pPr>
            <a:r>
              <a:rPr lang="es-ES" dirty="0">
                <a:effectLst>
                  <a:outerShdw blurRad="38100" dist="38100" dir="2700000" algn="tl">
                    <a:srgbClr val="000000">
                      <a:alpha val="43137"/>
                    </a:srgbClr>
                  </a:outerShdw>
                </a:effectLst>
              </a:rPr>
              <a:t>MICRO EMPRESAS</a:t>
            </a:r>
            <a:endParaRPr lang="es-MX" dirty="0"/>
          </a:p>
          <a:p>
            <a:pPr marL="742950" lvl="1" indent="-285750">
              <a:buFont typeface="Arial" panose="020B0604020202020204" pitchFamily="34" charset="0"/>
              <a:buChar char="•"/>
            </a:pPr>
            <a:r>
              <a:rPr lang="es-MX" dirty="0"/>
              <a:t>5 países se añaden a los anteriores con menor tributación:   </a:t>
            </a:r>
            <a:r>
              <a:rPr lang="es-MX" b="1" dirty="0"/>
              <a:t>Alemania </a:t>
            </a:r>
            <a:r>
              <a:rPr lang="es-MX" dirty="0">
                <a:sym typeface="Wingdings" panose="05000000000000000000" pitchFamily="2" charset="2"/>
              </a:rPr>
              <a:t> </a:t>
            </a:r>
            <a:r>
              <a:rPr lang="es-MX" dirty="0"/>
              <a:t>por la amortización adicional permitida; </a:t>
            </a:r>
            <a:r>
              <a:rPr lang="es-MX" b="1" dirty="0"/>
              <a:t>Polonia</a:t>
            </a:r>
            <a:r>
              <a:rPr lang="es-MX" dirty="0"/>
              <a:t> </a:t>
            </a:r>
            <a:r>
              <a:rPr lang="es-MX" dirty="0">
                <a:sym typeface="Wingdings" panose="05000000000000000000" pitchFamily="2" charset="2"/>
              </a:rPr>
              <a:t> </a:t>
            </a:r>
            <a:r>
              <a:rPr lang="es-MX" dirty="0"/>
              <a:t>por la libertad de amortización; </a:t>
            </a:r>
            <a:r>
              <a:rPr lang="es-MX" b="1" dirty="0"/>
              <a:t>Eslovenia</a:t>
            </a:r>
            <a:r>
              <a:rPr lang="es-MX" dirty="0"/>
              <a:t> </a:t>
            </a:r>
            <a:r>
              <a:rPr lang="es-MX" dirty="0">
                <a:sym typeface="Wingdings" panose="05000000000000000000" pitchFamily="2" charset="2"/>
              </a:rPr>
              <a:t> </a:t>
            </a:r>
            <a:r>
              <a:rPr lang="es-MX" dirty="0"/>
              <a:t>si bien no tiene incentivos fiscales específicos para pymes, las microempresas se benefician de los requisitos y límites previstos en otras medidas comunes para todas las empresas; </a:t>
            </a:r>
            <a:r>
              <a:rPr lang="es-MX" b="1" dirty="0"/>
              <a:t>Lituania </a:t>
            </a:r>
            <a:r>
              <a:rPr lang="es-MX" dirty="0">
                <a:sym typeface="Wingdings" panose="05000000000000000000" pitchFamily="2" charset="2"/>
              </a:rPr>
              <a:t> </a:t>
            </a:r>
            <a:r>
              <a:rPr lang="es-MX" dirty="0"/>
              <a:t>reducen su carga fiscal en un 53,05%, porque pueden amortizar libremente los bienes inmovilizados -salvo los inmuebles- y tributan al 5% en vez del 15%; </a:t>
            </a:r>
            <a:r>
              <a:rPr lang="es-MX" b="1" dirty="0"/>
              <a:t>Croacia</a:t>
            </a:r>
            <a:r>
              <a:rPr lang="es-MX" dirty="0">
                <a:sym typeface="Wingdings" panose="05000000000000000000" pitchFamily="2" charset="2"/>
              </a:rPr>
              <a:t> </a:t>
            </a:r>
            <a:r>
              <a:rPr lang="es-MX" dirty="0"/>
              <a:t>reducen su carga fiscal en un 50,02%, debido a que tributan al 10% -en lugar del 20% general- los diez primeros años. Las </a:t>
            </a:r>
            <a:r>
              <a:rPr lang="es-MX" b="1" dirty="0"/>
              <a:t>microempresas españolas </a:t>
            </a:r>
            <a:r>
              <a:rPr lang="es-MX" dirty="0"/>
              <a:t>también resultan especialmente beneficiadas por estos incentivos fiscales, reduciéndose su carga un 48,68%. </a:t>
            </a:r>
          </a:p>
        </p:txBody>
      </p:sp>
      <p:pic>
        <p:nvPicPr>
          <p:cNvPr id="14" name="Picture 13">
            <a:extLst>
              <a:ext uri="{FF2B5EF4-FFF2-40B4-BE49-F238E27FC236}">
                <a16:creationId xmlns:a16="http://schemas.microsoft.com/office/drawing/2014/main" id="{29EC0A18-E9D3-42E5-8771-344BA5A1AE0F}"/>
              </a:ext>
            </a:extLst>
          </p:cNvPr>
          <p:cNvPicPr>
            <a:picLocks noChangeAspect="1"/>
          </p:cNvPicPr>
          <p:nvPr/>
        </p:nvPicPr>
        <p:blipFill>
          <a:blip r:embed="rId3"/>
          <a:stretch>
            <a:fillRect/>
          </a:stretch>
        </p:blipFill>
        <p:spPr>
          <a:xfrm>
            <a:off x="0" y="0"/>
            <a:ext cx="861545" cy="679296"/>
          </a:xfrm>
          <a:prstGeom prst="rect">
            <a:avLst/>
          </a:prstGeom>
        </p:spPr>
      </p:pic>
      <p:sp>
        <p:nvSpPr>
          <p:cNvPr id="9" name="CuadroTexto 8"/>
          <p:cNvSpPr txBox="1"/>
          <p:nvPr/>
        </p:nvSpPr>
        <p:spPr>
          <a:xfrm>
            <a:off x="10753140" y="6487363"/>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spTree>
    <p:extLst>
      <p:ext uri="{BB962C8B-B14F-4D97-AF65-F5344CB8AC3E}">
        <p14:creationId xmlns:p14="http://schemas.microsoft.com/office/powerpoint/2010/main" val="953619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p:cNvSpPr/>
          <p:nvPr/>
        </p:nvSpPr>
        <p:spPr>
          <a:xfrm>
            <a:off x="951978" y="810890"/>
            <a:ext cx="10609545" cy="5514754"/>
          </a:xfrm>
          <a:prstGeom prst="rect">
            <a:avLst/>
          </a:prstGeom>
          <a:gradFill>
            <a:gsLst>
              <a:gs pos="1000">
                <a:schemeClr val="accent1">
                  <a:lumMod val="5000"/>
                  <a:lumOff val="95000"/>
                </a:schemeClr>
              </a:gs>
              <a:gs pos="26000">
                <a:schemeClr val="accent1">
                  <a:lumMod val="45000"/>
                  <a:lumOff val="55000"/>
                </a:schemeClr>
              </a:gs>
              <a:gs pos="80000">
                <a:schemeClr val="accent1">
                  <a:lumMod val="45000"/>
                  <a:lumOff val="55000"/>
                </a:schemeClr>
              </a:gs>
              <a:gs pos="12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CuadroTexto 11"/>
          <p:cNvSpPr txBox="1"/>
          <p:nvPr/>
        </p:nvSpPr>
        <p:spPr>
          <a:xfrm>
            <a:off x="933327" y="679296"/>
            <a:ext cx="10755092" cy="5731551"/>
          </a:xfrm>
          <a:prstGeom prst="rect">
            <a:avLst/>
          </a:prstGeom>
          <a:solidFill>
            <a:schemeClr val="bg1">
              <a:alpha val="0"/>
            </a:schemeClr>
          </a:solidFill>
        </p:spPr>
        <p:txBody>
          <a:bodyPr wrap="square" bIns="144000" rtlCol="0" anchor="t" anchorCtr="0">
            <a:spAutoFit/>
          </a:bodyPr>
          <a:lstStyle/>
          <a:p>
            <a:pPr marL="457200" indent="-457200">
              <a:lnSpc>
                <a:spcPct val="200000"/>
              </a:lnSpc>
              <a:spcAft>
                <a:spcPts val="1200"/>
              </a:spcAft>
              <a:buFont typeface="Wingdings" panose="05000000000000000000" pitchFamily="2" charset="2"/>
              <a:buChar char="q"/>
            </a:pPr>
            <a:r>
              <a:rPr lang="es-ES" sz="3200" dirty="0">
                <a:solidFill>
                  <a:schemeClr val="accent2">
                    <a:lumMod val="50000"/>
                  </a:schemeClr>
                </a:solidFill>
                <a:effectLst>
                  <a:outerShdw blurRad="38100" dist="38100" dir="2700000" algn="tl">
                    <a:srgbClr val="000000">
                      <a:alpha val="43137"/>
                    </a:srgbClr>
                  </a:outerShdw>
                </a:effectLst>
              </a:rPr>
              <a:t>EL PORQUE DE LOS REGÍMENES SIMPLIFICADOS</a:t>
            </a:r>
          </a:p>
          <a:p>
            <a:pPr marL="457200" indent="-457200">
              <a:lnSpc>
                <a:spcPct val="200000"/>
              </a:lnSpc>
              <a:spcAft>
                <a:spcPts val="1200"/>
              </a:spcAft>
              <a:buFont typeface="Wingdings" panose="05000000000000000000" pitchFamily="2" charset="2"/>
              <a:buChar char="q"/>
            </a:pPr>
            <a:r>
              <a:rPr lang="es-ES" sz="3200" dirty="0">
                <a:effectLst>
                  <a:outerShdw blurRad="38100" dist="38100" dir="2700000" algn="tl">
                    <a:srgbClr val="000000">
                      <a:alpha val="43137"/>
                    </a:srgbClr>
                  </a:outerShdw>
                </a:effectLst>
                <a:latin typeface="+mj-lt"/>
              </a:rPr>
              <a:t>LOS REGÍMENES SIMPLIFICADOS </a:t>
            </a:r>
            <a:r>
              <a:rPr lang="es-ES" sz="3200" u="sng" dirty="0">
                <a:effectLst>
                  <a:outerShdw blurRad="38100" dist="38100" dir="2700000" algn="tl">
                    <a:srgbClr val="000000">
                      <a:alpha val="43137"/>
                    </a:srgbClr>
                  </a:outerShdw>
                </a:effectLst>
                <a:latin typeface="+mj-lt"/>
              </a:rPr>
              <a:t>ANTES</a:t>
            </a:r>
            <a:r>
              <a:rPr lang="es-ES" sz="3200" b="1" dirty="0">
                <a:effectLst>
                  <a:outerShdw blurRad="38100" dist="38100" dir="2700000" algn="tl">
                    <a:srgbClr val="000000">
                      <a:alpha val="43137"/>
                    </a:srgbClr>
                  </a:outerShdw>
                </a:effectLst>
                <a:latin typeface="+mj-lt"/>
              </a:rPr>
              <a:t> </a:t>
            </a:r>
            <a:r>
              <a:rPr lang="es-ES" sz="3200" dirty="0">
                <a:effectLst>
                  <a:outerShdw blurRad="38100" dist="38100" dir="2700000" algn="tl">
                    <a:srgbClr val="000000">
                      <a:alpha val="43137"/>
                    </a:srgbClr>
                  </a:outerShdw>
                </a:effectLst>
                <a:latin typeface="+mj-lt"/>
              </a:rPr>
              <a:t>DE LAS REFORMAS</a:t>
            </a:r>
          </a:p>
          <a:p>
            <a:pPr marL="457200" indent="-457200">
              <a:lnSpc>
                <a:spcPct val="200000"/>
              </a:lnSpc>
              <a:spcAft>
                <a:spcPts val="1200"/>
              </a:spcAft>
              <a:buFont typeface="Wingdings" panose="05000000000000000000" pitchFamily="2" charset="2"/>
              <a:buChar char="q"/>
            </a:pPr>
            <a:r>
              <a:rPr lang="es-ES" sz="3200" dirty="0">
                <a:solidFill>
                  <a:srgbClr val="FF0000"/>
                </a:solidFill>
                <a:effectLst>
                  <a:outerShdw blurRad="38100" dist="38100" dir="2700000" algn="tl">
                    <a:srgbClr val="000000">
                      <a:alpha val="43137"/>
                    </a:srgbClr>
                  </a:outerShdw>
                </a:effectLst>
                <a:latin typeface="+mj-lt"/>
              </a:rPr>
              <a:t>PORQUE LAS REFORMAS</a:t>
            </a:r>
          </a:p>
          <a:p>
            <a:pPr marL="457200" indent="-457200">
              <a:lnSpc>
                <a:spcPct val="200000"/>
              </a:lnSpc>
              <a:spcAft>
                <a:spcPts val="1200"/>
              </a:spcAft>
              <a:buFont typeface="Wingdings" panose="05000000000000000000" pitchFamily="2" charset="2"/>
              <a:buChar char="q"/>
            </a:pPr>
            <a:r>
              <a:rPr lang="es-ES" sz="3200" dirty="0">
                <a:solidFill>
                  <a:schemeClr val="accent2">
                    <a:lumMod val="50000"/>
                  </a:schemeClr>
                </a:solidFill>
                <a:effectLst>
                  <a:outerShdw blurRad="38100" dist="38100" dir="2700000" algn="tl">
                    <a:srgbClr val="000000">
                      <a:alpha val="43137"/>
                    </a:srgbClr>
                  </a:outerShdw>
                </a:effectLst>
              </a:rPr>
              <a:t>LOS REGÍMENES SIMPLIFICADOS </a:t>
            </a:r>
            <a:r>
              <a:rPr lang="es-ES" sz="3200" u="sng" dirty="0">
                <a:solidFill>
                  <a:schemeClr val="accent2">
                    <a:lumMod val="50000"/>
                  </a:schemeClr>
                </a:solidFill>
                <a:effectLst>
                  <a:outerShdw blurRad="38100" dist="38100" dir="2700000" algn="tl">
                    <a:srgbClr val="000000">
                      <a:alpha val="43137"/>
                    </a:srgbClr>
                  </a:outerShdw>
                </a:effectLst>
              </a:rPr>
              <a:t>DESPUÉS</a:t>
            </a:r>
            <a:r>
              <a:rPr lang="es-ES" sz="3200" b="1" dirty="0">
                <a:solidFill>
                  <a:schemeClr val="accent2">
                    <a:lumMod val="50000"/>
                  </a:schemeClr>
                </a:solidFill>
                <a:effectLst>
                  <a:outerShdw blurRad="38100" dist="38100" dir="2700000" algn="tl">
                    <a:srgbClr val="000000">
                      <a:alpha val="43137"/>
                    </a:srgbClr>
                  </a:outerShdw>
                </a:effectLst>
              </a:rPr>
              <a:t> </a:t>
            </a:r>
            <a:r>
              <a:rPr lang="es-ES" sz="3200" dirty="0">
                <a:solidFill>
                  <a:schemeClr val="accent2">
                    <a:lumMod val="50000"/>
                  </a:schemeClr>
                </a:solidFill>
                <a:effectLst>
                  <a:outerShdw blurRad="38100" dist="38100" dir="2700000" algn="tl">
                    <a:srgbClr val="000000">
                      <a:alpha val="43137"/>
                    </a:srgbClr>
                  </a:outerShdw>
                </a:effectLst>
              </a:rPr>
              <a:t>DE LAS REFORMAS</a:t>
            </a:r>
          </a:p>
          <a:p>
            <a:pPr marL="457200" indent="-457200">
              <a:lnSpc>
                <a:spcPct val="200000"/>
              </a:lnSpc>
              <a:spcAft>
                <a:spcPts val="1200"/>
              </a:spcAft>
              <a:buFont typeface="Wingdings" panose="05000000000000000000" pitchFamily="2" charset="2"/>
              <a:buChar char="q"/>
            </a:pPr>
            <a:r>
              <a:rPr lang="es-ES" sz="3200" dirty="0">
                <a:solidFill>
                  <a:schemeClr val="accent2">
                    <a:lumMod val="50000"/>
                  </a:schemeClr>
                </a:solidFill>
                <a:effectLst>
                  <a:outerShdw blurRad="38100" dist="38100" dir="2700000" algn="tl">
                    <a:srgbClr val="000000">
                      <a:alpha val="43137"/>
                    </a:srgbClr>
                  </a:outerShdw>
                </a:effectLst>
                <a:latin typeface="+mj-lt"/>
              </a:rPr>
              <a:t>EL MONOTRIBUTO ARGENTINO: EVOLUCIÓN Y DIAGNÓSTICO</a:t>
            </a:r>
          </a:p>
        </p:txBody>
      </p:sp>
      <p:sp>
        <p:nvSpPr>
          <p:cNvPr id="4" name="CuadroTexto 3"/>
          <p:cNvSpPr txBox="1"/>
          <p:nvPr/>
        </p:nvSpPr>
        <p:spPr>
          <a:xfrm>
            <a:off x="4647157" y="6456816"/>
            <a:ext cx="2968668" cy="338554"/>
          </a:xfrm>
          <a:prstGeom prst="rect">
            <a:avLst/>
          </a:prstGeom>
          <a:noFill/>
        </p:spPr>
        <p:txBody>
          <a:bodyPr wrap="square" rtlCol="0">
            <a:spAutoFit/>
          </a:bodyPr>
          <a:lstStyle/>
          <a:p>
            <a:r>
              <a:rPr lang="es-ES" sz="1600" spc="300" dirty="0">
                <a:solidFill>
                  <a:schemeClr val="accent1">
                    <a:lumMod val="20000"/>
                    <a:lumOff val="80000"/>
                  </a:schemeClr>
                </a:solidFill>
              </a:rPr>
              <a:t>MOREIRA, Ada Carolina</a:t>
            </a:r>
            <a:endParaRPr lang="es-AR" sz="1600" spc="300" dirty="0">
              <a:solidFill>
                <a:schemeClr val="accent1">
                  <a:lumMod val="20000"/>
                  <a:lumOff val="80000"/>
                </a:schemeClr>
              </a:solidFill>
            </a:endParaRPr>
          </a:p>
        </p:txBody>
      </p:sp>
      <p:pic>
        <p:nvPicPr>
          <p:cNvPr id="14" name="Picture 13">
            <a:extLst>
              <a:ext uri="{FF2B5EF4-FFF2-40B4-BE49-F238E27FC236}">
                <a16:creationId xmlns:a16="http://schemas.microsoft.com/office/drawing/2014/main" id="{29EC0A18-E9D3-42E5-8771-344BA5A1AE0F}"/>
              </a:ext>
            </a:extLst>
          </p:cNvPr>
          <p:cNvPicPr>
            <a:picLocks noChangeAspect="1"/>
          </p:cNvPicPr>
          <p:nvPr/>
        </p:nvPicPr>
        <p:blipFill>
          <a:blip r:embed="rId3"/>
          <a:stretch>
            <a:fillRect/>
          </a:stretch>
        </p:blipFill>
        <p:spPr>
          <a:xfrm>
            <a:off x="0" y="0"/>
            <a:ext cx="861545" cy="679296"/>
          </a:xfrm>
          <a:prstGeom prst="rect">
            <a:avLst/>
          </a:prstGeom>
        </p:spPr>
      </p:pic>
      <p:sp>
        <p:nvSpPr>
          <p:cNvPr id="11" name="CuadroTexto 10"/>
          <p:cNvSpPr txBox="1"/>
          <p:nvPr/>
        </p:nvSpPr>
        <p:spPr>
          <a:xfrm>
            <a:off x="10753140" y="6452947"/>
            <a:ext cx="1438860" cy="275924"/>
          </a:xfrm>
          <a:prstGeom prst="rect">
            <a:avLst/>
          </a:prstGeom>
          <a:noFill/>
        </p:spPr>
        <p:txBody>
          <a:bodyPr wrap="square" rtlCol="0">
            <a:spAutoFit/>
          </a:bodyPr>
          <a:lstStyle/>
          <a:p>
            <a:r>
              <a:rPr lang="es-ES" sz="1200" dirty="0">
                <a:solidFill>
                  <a:schemeClr val="accent1">
                    <a:lumMod val="20000"/>
                    <a:lumOff val="80000"/>
                  </a:schemeClr>
                </a:solidFill>
              </a:rPr>
              <a:t>Septiembre de 2019</a:t>
            </a:r>
            <a:endParaRPr lang="es-AR" sz="1200" dirty="0">
              <a:solidFill>
                <a:schemeClr val="accent1">
                  <a:lumMod val="20000"/>
                  <a:lumOff val="80000"/>
                </a:schemeClr>
              </a:solidFill>
            </a:endParaRPr>
          </a:p>
        </p:txBody>
      </p:sp>
    </p:spTree>
    <p:extLst>
      <p:ext uri="{BB962C8B-B14F-4D97-AF65-F5344CB8AC3E}">
        <p14:creationId xmlns:p14="http://schemas.microsoft.com/office/powerpoint/2010/main" val="2003185650"/>
      </p:ext>
    </p:extLst>
  </p:cSld>
  <p:clrMapOvr>
    <a:masterClrMapping/>
  </p:clrMapOvr>
</p:sld>
</file>

<file path=ppt/theme/theme1.xml><?xml version="1.0" encoding="utf-8"?>
<a:theme xmlns:a="http://schemas.openxmlformats.org/drawingml/2006/main" name="Retrospección">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4393</TotalTime>
  <Words>3432</Words>
  <Application>Microsoft Office PowerPoint</Application>
  <PresentationFormat>Widescreen</PresentationFormat>
  <Paragraphs>286</Paragraphs>
  <Slides>26</Slides>
  <Notes>26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Antique Olive Roman</vt:lpstr>
      <vt:lpstr>Arial</vt:lpstr>
      <vt:lpstr>Calibri</vt:lpstr>
      <vt:lpstr>Calibri Light</vt:lpstr>
      <vt:lpstr>Wingdings</vt:lpstr>
      <vt:lpstr>Retrospección</vt:lpstr>
      <vt:lpstr>Análisis comparativo de los Regímenes Especiales de Tributación para MIPYMES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Ada Carolina Moreira</dc:creator>
  <cp:lastModifiedBy>Familia</cp:lastModifiedBy>
  <cp:revision>223</cp:revision>
  <cp:lastPrinted>2019-09-04T00:21:57Z</cp:lastPrinted>
  <dcterms:created xsi:type="dcterms:W3CDTF">2019-08-06T10:55:06Z</dcterms:created>
  <dcterms:modified xsi:type="dcterms:W3CDTF">2019-09-04T00:30:58Z</dcterms:modified>
</cp:coreProperties>
</file>