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6" r:id="rId2"/>
    <p:sldId id="345" r:id="rId3"/>
    <p:sldId id="334" r:id="rId4"/>
    <p:sldId id="333" r:id="rId5"/>
    <p:sldId id="351" r:id="rId6"/>
    <p:sldId id="336" r:id="rId7"/>
    <p:sldId id="337" r:id="rId8"/>
    <p:sldId id="338" r:id="rId9"/>
    <p:sldId id="339" r:id="rId10"/>
    <p:sldId id="352" r:id="rId11"/>
    <p:sldId id="353" r:id="rId12"/>
    <p:sldId id="354" r:id="rId13"/>
    <p:sldId id="355" r:id="rId14"/>
    <p:sldId id="356" r:id="rId15"/>
    <p:sldId id="349" r:id="rId16"/>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53E788-8BEF-42A3-8662-587890500002}"/>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AR"/>
          </a:p>
        </p:txBody>
      </p:sp>
      <p:sp>
        <p:nvSpPr>
          <p:cNvPr id="3" name="Subtítulo 2">
            <a:extLst>
              <a:ext uri="{FF2B5EF4-FFF2-40B4-BE49-F238E27FC236}">
                <a16:creationId xmlns:a16="http://schemas.microsoft.com/office/drawing/2014/main" id="{9B7E45AD-4E92-4410-AEE1-9CC197FB5D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AR"/>
          </a:p>
        </p:txBody>
      </p:sp>
      <p:sp>
        <p:nvSpPr>
          <p:cNvPr id="4" name="Marcador de fecha 3">
            <a:extLst>
              <a:ext uri="{FF2B5EF4-FFF2-40B4-BE49-F238E27FC236}">
                <a16:creationId xmlns:a16="http://schemas.microsoft.com/office/drawing/2014/main" id="{DFBA8CC6-1D5A-4D33-8080-8D8376883EB4}"/>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5" name="Marcador de pie de página 4">
            <a:extLst>
              <a:ext uri="{FF2B5EF4-FFF2-40B4-BE49-F238E27FC236}">
                <a16:creationId xmlns:a16="http://schemas.microsoft.com/office/drawing/2014/main" id="{D5F161AF-6861-49D1-B889-954D94D2811F}"/>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19D60C2F-C2E4-427B-B75B-D6B02843817A}"/>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4279545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D3A225-11E1-4656-A649-2F510D55369F}"/>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0C103DBD-3692-47F2-B6CC-694B47AB926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C73ED047-985C-4019-9C6F-60D25F073689}"/>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5" name="Marcador de pie de página 4">
            <a:extLst>
              <a:ext uri="{FF2B5EF4-FFF2-40B4-BE49-F238E27FC236}">
                <a16:creationId xmlns:a16="http://schemas.microsoft.com/office/drawing/2014/main" id="{01FFDC36-D8DB-4BBA-8B63-7C13B35D0554}"/>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11BEEDCF-0A1B-4E5F-A26B-E25537714859}"/>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2596767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81227CA-A691-4170-8798-9F2063AE4395}"/>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AR"/>
          </a:p>
        </p:txBody>
      </p:sp>
      <p:sp>
        <p:nvSpPr>
          <p:cNvPr id="3" name="Marcador de texto vertical 2">
            <a:extLst>
              <a:ext uri="{FF2B5EF4-FFF2-40B4-BE49-F238E27FC236}">
                <a16:creationId xmlns:a16="http://schemas.microsoft.com/office/drawing/2014/main" id="{DCD0840C-97BA-4A56-9F0D-2BDCCF8F3CA3}"/>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25E52DAC-7873-4E5A-AE19-0E9DB911B1C7}"/>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5" name="Marcador de pie de página 4">
            <a:extLst>
              <a:ext uri="{FF2B5EF4-FFF2-40B4-BE49-F238E27FC236}">
                <a16:creationId xmlns:a16="http://schemas.microsoft.com/office/drawing/2014/main" id="{A740BD52-D271-4992-A404-E0C86887DD1D}"/>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F22080FE-A584-48C4-BC05-31915BC26A3A}"/>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3429268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145DE24-F8EB-4F01-8683-66D4DDA7E3C4}"/>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161DD2E7-7261-40D0-83B7-5EF79F2B944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4AD01962-0326-4BAE-87EC-F5BD548BCA61}"/>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5" name="Marcador de pie de página 4">
            <a:extLst>
              <a:ext uri="{FF2B5EF4-FFF2-40B4-BE49-F238E27FC236}">
                <a16:creationId xmlns:a16="http://schemas.microsoft.com/office/drawing/2014/main" id="{20D8135D-AC77-410D-851E-03A0552F3A01}"/>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B1C3D861-B159-419C-96B1-7CEBDE25A6E9}"/>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1717393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86AECE-DB9B-4E7B-8C18-9B9990E50B5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F1C7FF72-57D0-4536-B6FE-3A0174A4D5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51858CD-01B0-4B86-B278-2804A4117152}"/>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5" name="Marcador de pie de página 4">
            <a:extLst>
              <a:ext uri="{FF2B5EF4-FFF2-40B4-BE49-F238E27FC236}">
                <a16:creationId xmlns:a16="http://schemas.microsoft.com/office/drawing/2014/main" id="{4BF8774C-1C7E-4BA8-8EE4-9E3962F2E529}"/>
              </a:ext>
            </a:extLst>
          </p:cNvPr>
          <p:cNvSpPr>
            <a:spLocks noGrp="1"/>
          </p:cNvSpPr>
          <p:nvPr>
            <p:ph type="ftr" sz="quarter" idx="11"/>
          </p:nvPr>
        </p:nvSpPr>
        <p:spPr/>
        <p:txBody>
          <a:bodyPr/>
          <a:lstStyle/>
          <a:p>
            <a:endParaRPr lang="es-AR"/>
          </a:p>
        </p:txBody>
      </p:sp>
      <p:sp>
        <p:nvSpPr>
          <p:cNvPr id="6" name="Marcador de número de diapositiva 5">
            <a:extLst>
              <a:ext uri="{FF2B5EF4-FFF2-40B4-BE49-F238E27FC236}">
                <a16:creationId xmlns:a16="http://schemas.microsoft.com/office/drawing/2014/main" id="{A8DA2AF8-CF7E-4297-B95C-A1BEC12AC7EB}"/>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1687941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660254-E063-4AE6-B3C3-FAE87A939DBC}"/>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32AD47BA-6ABC-4C69-8E29-F8EC4D4249B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contenido 3">
            <a:extLst>
              <a:ext uri="{FF2B5EF4-FFF2-40B4-BE49-F238E27FC236}">
                <a16:creationId xmlns:a16="http://schemas.microsoft.com/office/drawing/2014/main" id="{8FC09BC7-962C-4A75-84D1-06B066A60F1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fecha 4">
            <a:extLst>
              <a:ext uri="{FF2B5EF4-FFF2-40B4-BE49-F238E27FC236}">
                <a16:creationId xmlns:a16="http://schemas.microsoft.com/office/drawing/2014/main" id="{CC6F4494-4B62-4A29-B24F-E5B5A92206B6}"/>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6" name="Marcador de pie de página 5">
            <a:extLst>
              <a:ext uri="{FF2B5EF4-FFF2-40B4-BE49-F238E27FC236}">
                <a16:creationId xmlns:a16="http://schemas.microsoft.com/office/drawing/2014/main" id="{26D6F112-DA30-4B5C-A8FD-88727B6DA824}"/>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FB0A9A4E-BB8B-4AD1-BEB9-5E8A9B3C1C29}"/>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2336338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A04BE9-D075-4D1C-ADBE-6E78DE25AAB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9FCFD9B5-EC11-4B33-986F-9BA2791BB71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F7001664-47DD-4B65-B2DC-58C081E4B70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5" name="Marcador de texto 4">
            <a:extLst>
              <a:ext uri="{FF2B5EF4-FFF2-40B4-BE49-F238E27FC236}">
                <a16:creationId xmlns:a16="http://schemas.microsoft.com/office/drawing/2014/main" id="{3355AF38-61DB-4A06-AAEA-8C6011B72C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AFD9E29-9F6B-4D4E-AE79-17D14252552F}"/>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7" name="Marcador de fecha 6">
            <a:extLst>
              <a:ext uri="{FF2B5EF4-FFF2-40B4-BE49-F238E27FC236}">
                <a16:creationId xmlns:a16="http://schemas.microsoft.com/office/drawing/2014/main" id="{03266B27-B8BF-4AD2-8189-AD2604C57B0D}"/>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8" name="Marcador de pie de página 7">
            <a:extLst>
              <a:ext uri="{FF2B5EF4-FFF2-40B4-BE49-F238E27FC236}">
                <a16:creationId xmlns:a16="http://schemas.microsoft.com/office/drawing/2014/main" id="{4A336002-BCD6-4993-B85B-1A18D19A3DF3}"/>
              </a:ext>
            </a:extLst>
          </p:cNvPr>
          <p:cNvSpPr>
            <a:spLocks noGrp="1"/>
          </p:cNvSpPr>
          <p:nvPr>
            <p:ph type="ftr" sz="quarter" idx="11"/>
          </p:nvPr>
        </p:nvSpPr>
        <p:spPr/>
        <p:txBody>
          <a:bodyPr/>
          <a:lstStyle/>
          <a:p>
            <a:endParaRPr lang="es-AR"/>
          </a:p>
        </p:txBody>
      </p:sp>
      <p:sp>
        <p:nvSpPr>
          <p:cNvPr id="9" name="Marcador de número de diapositiva 8">
            <a:extLst>
              <a:ext uri="{FF2B5EF4-FFF2-40B4-BE49-F238E27FC236}">
                <a16:creationId xmlns:a16="http://schemas.microsoft.com/office/drawing/2014/main" id="{3C15DC04-90F8-4DCD-AF9E-1D7E2F9AA620}"/>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616665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DBE9C3-B901-4886-A29D-ACC4DC9A66F9}"/>
              </a:ext>
            </a:extLst>
          </p:cNvPr>
          <p:cNvSpPr>
            <a:spLocks noGrp="1"/>
          </p:cNvSpPr>
          <p:nvPr>
            <p:ph type="title"/>
          </p:nvPr>
        </p:nvSpPr>
        <p:spPr/>
        <p:txBody>
          <a:bodyPr/>
          <a:lstStyle/>
          <a:p>
            <a:r>
              <a:rPr lang="es-ES"/>
              <a:t>Haga clic para modificar el estilo de título del patrón</a:t>
            </a:r>
            <a:endParaRPr lang="es-AR"/>
          </a:p>
        </p:txBody>
      </p:sp>
      <p:sp>
        <p:nvSpPr>
          <p:cNvPr id="3" name="Marcador de fecha 2">
            <a:extLst>
              <a:ext uri="{FF2B5EF4-FFF2-40B4-BE49-F238E27FC236}">
                <a16:creationId xmlns:a16="http://schemas.microsoft.com/office/drawing/2014/main" id="{97C1B21A-6BDD-45AA-B292-D2C41944EFA4}"/>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4" name="Marcador de pie de página 3">
            <a:extLst>
              <a:ext uri="{FF2B5EF4-FFF2-40B4-BE49-F238E27FC236}">
                <a16:creationId xmlns:a16="http://schemas.microsoft.com/office/drawing/2014/main" id="{4154BF0A-8D91-4356-AAFA-8FDC793996A9}"/>
              </a:ext>
            </a:extLst>
          </p:cNvPr>
          <p:cNvSpPr>
            <a:spLocks noGrp="1"/>
          </p:cNvSpPr>
          <p:nvPr>
            <p:ph type="ftr" sz="quarter" idx="11"/>
          </p:nvPr>
        </p:nvSpPr>
        <p:spPr/>
        <p:txBody>
          <a:bodyPr/>
          <a:lstStyle/>
          <a:p>
            <a:endParaRPr lang="es-AR"/>
          </a:p>
        </p:txBody>
      </p:sp>
      <p:sp>
        <p:nvSpPr>
          <p:cNvPr id="5" name="Marcador de número de diapositiva 4">
            <a:extLst>
              <a:ext uri="{FF2B5EF4-FFF2-40B4-BE49-F238E27FC236}">
                <a16:creationId xmlns:a16="http://schemas.microsoft.com/office/drawing/2014/main" id="{57A99C3B-AF5F-4A2C-B4C1-19CCA08B6425}"/>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2549334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61B6B94-8244-4940-998C-6ADC1F1426B3}"/>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3" name="Marcador de pie de página 2">
            <a:extLst>
              <a:ext uri="{FF2B5EF4-FFF2-40B4-BE49-F238E27FC236}">
                <a16:creationId xmlns:a16="http://schemas.microsoft.com/office/drawing/2014/main" id="{1DF46A19-6B4F-4106-A232-DEFC10F7524F}"/>
              </a:ext>
            </a:extLst>
          </p:cNvPr>
          <p:cNvSpPr>
            <a:spLocks noGrp="1"/>
          </p:cNvSpPr>
          <p:nvPr>
            <p:ph type="ftr" sz="quarter" idx="11"/>
          </p:nvPr>
        </p:nvSpPr>
        <p:spPr/>
        <p:txBody>
          <a:bodyPr/>
          <a:lstStyle/>
          <a:p>
            <a:endParaRPr lang="es-AR"/>
          </a:p>
        </p:txBody>
      </p:sp>
      <p:sp>
        <p:nvSpPr>
          <p:cNvPr id="4" name="Marcador de número de diapositiva 3">
            <a:extLst>
              <a:ext uri="{FF2B5EF4-FFF2-40B4-BE49-F238E27FC236}">
                <a16:creationId xmlns:a16="http://schemas.microsoft.com/office/drawing/2014/main" id="{67BD08DA-6282-4CEC-8AC3-0227CB1057BD}"/>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343925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671ABFD-AF1F-4BC1-9D8E-8A9BA946D2A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contenido 2">
            <a:extLst>
              <a:ext uri="{FF2B5EF4-FFF2-40B4-BE49-F238E27FC236}">
                <a16:creationId xmlns:a16="http://schemas.microsoft.com/office/drawing/2014/main" id="{65C4ACC7-D09D-46DC-8750-61867AC108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texto 3">
            <a:extLst>
              <a:ext uri="{FF2B5EF4-FFF2-40B4-BE49-F238E27FC236}">
                <a16:creationId xmlns:a16="http://schemas.microsoft.com/office/drawing/2014/main" id="{C100C16B-503A-4EEC-947D-AE724ACE8D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91497F9-7999-4F03-84EC-C81E2E28BE26}"/>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6" name="Marcador de pie de página 5">
            <a:extLst>
              <a:ext uri="{FF2B5EF4-FFF2-40B4-BE49-F238E27FC236}">
                <a16:creationId xmlns:a16="http://schemas.microsoft.com/office/drawing/2014/main" id="{CEE90DAA-0BD9-4D48-AD7F-201108694603}"/>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30490050-5CFA-44B8-AAC1-9F311F439ED5}"/>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2566249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C3B962-C440-45E5-A897-F92F0D9B9A5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AR"/>
          </a:p>
        </p:txBody>
      </p:sp>
      <p:sp>
        <p:nvSpPr>
          <p:cNvPr id="3" name="Marcador de posición de imagen 2">
            <a:extLst>
              <a:ext uri="{FF2B5EF4-FFF2-40B4-BE49-F238E27FC236}">
                <a16:creationId xmlns:a16="http://schemas.microsoft.com/office/drawing/2014/main" id="{D6D306BC-EF04-474C-842E-C841AFB2563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Marcador de texto 3">
            <a:extLst>
              <a:ext uri="{FF2B5EF4-FFF2-40B4-BE49-F238E27FC236}">
                <a16:creationId xmlns:a16="http://schemas.microsoft.com/office/drawing/2014/main" id="{A08A63F1-7786-4F68-B07D-22D3C79C51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83AB860-F920-4EF6-8916-5CDE62822246}"/>
              </a:ext>
            </a:extLst>
          </p:cNvPr>
          <p:cNvSpPr>
            <a:spLocks noGrp="1"/>
          </p:cNvSpPr>
          <p:nvPr>
            <p:ph type="dt" sz="half" idx="10"/>
          </p:nvPr>
        </p:nvSpPr>
        <p:spPr/>
        <p:txBody>
          <a:bodyPr/>
          <a:lstStyle/>
          <a:p>
            <a:fld id="{5AF31809-821F-415D-B708-69C55CAA9D99}" type="datetimeFigureOut">
              <a:rPr lang="es-AR" smtClean="0"/>
              <a:t>04/09/2019</a:t>
            </a:fld>
            <a:endParaRPr lang="es-AR"/>
          </a:p>
        </p:txBody>
      </p:sp>
      <p:sp>
        <p:nvSpPr>
          <p:cNvPr id="6" name="Marcador de pie de página 5">
            <a:extLst>
              <a:ext uri="{FF2B5EF4-FFF2-40B4-BE49-F238E27FC236}">
                <a16:creationId xmlns:a16="http://schemas.microsoft.com/office/drawing/2014/main" id="{E9CCD232-52E7-422E-8E51-5737D853BEF8}"/>
              </a:ext>
            </a:extLst>
          </p:cNvPr>
          <p:cNvSpPr>
            <a:spLocks noGrp="1"/>
          </p:cNvSpPr>
          <p:nvPr>
            <p:ph type="ftr" sz="quarter" idx="11"/>
          </p:nvPr>
        </p:nvSpPr>
        <p:spPr/>
        <p:txBody>
          <a:bodyPr/>
          <a:lstStyle/>
          <a:p>
            <a:endParaRPr lang="es-AR"/>
          </a:p>
        </p:txBody>
      </p:sp>
      <p:sp>
        <p:nvSpPr>
          <p:cNvPr id="7" name="Marcador de número de diapositiva 6">
            <a:extLst>
              <a:ext uri="{FF2B5EF4-FFF2-40B4-BE49-F238E27FC236}">
                <a16:creationId xmlns:a16="http://schemas.microsoft.com/office/drawing/2014/main" id="{C35CF6E8-5F58-459B-840D-CC511B81D7BB}"/>
              </a:ext>
            </a:extLst>
          </p:cNvPr>
          <p:cNvSpPr>
            <a:spLocks noGrp="1"/>
          </p:cNvSpPr>
          <p:nvPr>
            <p:ph type="sldNum" sz="quarter" idx="12"/>
          </p:nvPr>
        </p:nvSpPr>
        <p:spPr/>
        <p:txBody>
          <a:bodyPr/>
          <a:lstStyle/>
          <a:p>
            <a:fld id="{4756A19A-EC7D-46BD-9C9E-DB2FF1601B5B}" type="slidenum">
              <a:rPr lang="es-AR" smtClean="0"/>
              <a:t>‹Nº›</a:t>
            </a:fld>
            <a:endParaRPr lang="es-AR"/>
          </a:p>
        </p:txBody>
      </p:sp>
    </p:spTree>
    <p:extLst>
      <p:ext uri="{BB962C8B-B14F-4D97-AF65-F5344CB8AC3E}">
        <p14:creationId xmlns:p14="http://schemas.microsoft.com/office/powerpoint/2010/main" val="2991439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1956468-BD86-44AA-8019-AC7AB1F2D3D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AR"/>
          </a:p>
        </p:txBody>
      </p:sp>
      <p:sp>
        <p:nvSpPr>
          <p:cNvPr id="3" name="Marcador de texto 2">
            <a:extLst>
              <a:ext uri="{FF2B5EF4-FFF2-40B4-BE49-F238E27FC236}">
                <a16:creationId xmlns:a16="http://schemas.microsoft.com/office/drawing/2014/main" id="{7C9392BC-9B08-47AE-83C6-BB2DCF6090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4" name="Marcador de fecha 3">
            <a:extLst>
              <a:ext uri="{FF2B5EF4-FFF2-40B4-BE49-F238E27FC236}">
                <a16:creationId xmlns:a16="http://schemas.microsoft.com/office/drawing/2014/main" id="{2CB0EF2B-2CA7-4B8C-B7AF-637C813DCA1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F31809-821F-415D-B708-69C55CAA9D99}" type="datetimeFigureOut">
              <a:rPr lang="es-AR" smtClean="0"/>
              <a:t>04/09/2019</a:t>
            </a:fld>
            <a:endParaRPr lang="es-AR"/>
          </a:p>
        </p:txBody>
      </p:sp>
      <p:sp>
        <p:nvSpPr>
          <p:cNvPr id="5" name="Marcador de pie de página 4">
            <a:extLst>
              <a:ext uri="{FF2B5EF4-FFF2-40B4-BE49-F238E27FC236}">
                <a16:creationId xmlns:a16="http://schemas.microsoft.com/office/drawing/2014/main" id="{F3618B5A-A043-4231-82CE-A60838D501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Marcador de número de diapositiva 5">
            <a:extLst>
              <a:ext uri="{FF2B5EF4-FFF2-40B4-BE49-F238E27FC236}">
                <a16:creationId xmlns:a16="http://schemas.microsoft.com/office/drawing/2014/main" id="{82B5D191-AB2A-4E45-88BC-B0AD37FAF6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56A19A-EC7D-46BD-9C9E-DB2FF1601B5B}" type="slidenum">
              <a:rPr lang="es-AR" smtClean="0"/>
              <a:t>‹Nº›</a:t>
            </a:fld>
            <a:endParaRPr lang="es-AR"/>
          </a:p>
        </p:txBody>
      </p:sp>
    </p:spTree>
    <p:extLst>
      <p:ext uri="{BB962C8B-B14F-4D97-AF65-F5344CB8AC3E}">
        <p14:creationId xmlns:p14="http://schemas.microsoft.com/office/powerpoint/2010/main" val="2107185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7700DB-B6A4-45D5-A706-6534B01734BA}"/>
              </a:ext>
            </a:extLst>
          </p:cNvPr>
          <p:cNvSpPr>
            <a:spLocks noGrp="1"/>
          </p:cNvSpPr>
          <p:nvPr>
            <p:ph type="title"/>
          </p:nvPr>
        </p:nvSpPr>
        <p:spPr/>
        <p:txBody>
          <a:bodyPr>
            <a:normAutofit fontScale="90000"/>
          </a:bodyPr>
          <a:lstStyle/>
          <a:p>
            <a:pPr algn="ctr"/>
            <a:r>
              <a:rPr lang="es-AR" dirty="0"/>
              <a:t>DIVIDENDOS FICTOS.</a:t>
            </a:r>
            <a:br>
              <a:rPr lang="es-AR" dirty="0"/>
            </a:br>
            <a:r>
              <a:rPr lang="es-AR" dirty="0"/>
              <a:t> </a:t>
            </a:r>
            <a:r>
              <a:rPr lang="es-AR" sz="3100" dirty="0"/>
              <a:t>APROXIMACIÓN A LA PROBLEMÁTICA FISCAL DE LAS PYMES</a:t>
            </a:r>
            <a:br>
              <a:rPr lang="es-AR" sz="3600" dirty="0"/>
            </a:br>
            <a:r>
              <a:rPr lang="es-AR" sz="1600" i="1" dirty="0"/>
              <a:t>Dr. (CP y Abog) Alejandro Pablo Marrocco y Dr. (CP y Abog) Alexis Pablo Marrocco</a:t>
            </a:r>
            <a:br>
              <a:rPr lang="es-AR" sz="1600" i="1" dirty="0"/>
            </a:br>
            <a:br>
              <a:rPr lang="es-AR" sz="1600" i="1" dirty="0"/>
            </a:br>
            <a:r>
              <a:rPr lang="es-AR" sz="1600" i="1" dirty="0"/>
              <a:t>www.estudiomarrocco.com.ar</a:t>
            </a:r>
          </a:p>
        </p:txBody>
      </p:sp>
      <p:pic>
        <p:nvPicPr>
          <p:cNvPr id="1028" name="Picture 4" descr="Dividendos todo lo que necesitas saber">
            <a:extLst>
              <a:ext uri="{FF2B5EF4-FFF2-40B4-BE49-F238E27FC236}">
                <a16:creationId xmlns:a16="http://schemas.microsoft.com/office/drawing/2014/main" id="{D5C4BEBD-8A60-4D51-A97D-391F116D967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76550" y="2539774"/>
            <a:ext cx="643890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214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ELEMENTOS CONSTITUTIVOS DE LAS PRESUNCIONES</a:t>
            </a:r>
          </a:p>
          <a:p>
            <a:pPr marL="0" indent="0" algn="ctr">
              <a:buNone/>
            </a:pPr>
            <a:endParaRPr lang="es-AR" sz="2400" dirty="0"/>
          </a:p>
          <a:p>
            <a:pPr marL="0" indent="0" algn="just">
              <a:buNone/>
            </a:pPr>
            <a:endParaRPr lang="es-AR" sz="1800" dirty="0"/>
          </a:p>
          <a:p>
            <a:pPr marL="342900" indent="-342900" algn="just">
              <a:buAutoNum type="arabicPeriod"/>
            </a:pPr>
            <a:r>
              <a:rPr lang="es-AR" sz="2400" u="sng" dirty="0"/>
              <a:t>Aspecto subjetivo</a:t>
            </a:r>
            <a:r>
              <a:rPr lang="es-AR" sz="1800" dirty="0"/>
              <a:t>: Sujetos que realizan los supuestos fácticos constitutivos de las presunciones</a:t>
            </a:r>
          </a:p>
          <a:p>
            <a:pPr marL="342900" indent="-342900" algn="just">
              <a:buAutoNum type="arabicPeriod"/>
            </a:pPr>
            <a:r>
              <a:rPr lang="es-AR" sz="2400" u="sng" dirty="0"/>
              <a:t>Aspecto objetivo</a:t>
            </a:r>
            <a:r>
              <a:rPr lang="es-AR" sz="1800" dirty="0"/>
              <a:t>: Supuestos fácticos constitutivo de las presunciones</a:t>
            </a:r>
          </a:p>
          <a:p>
            <a:pPr marL="342900" indent="-342900" algn="just">
              <a:buAutoNum type="arabicPeriod"/>
            </a:pPr>
            <a:r>
              <a:rPr lang="es-AR" sz="2400" u="sng" dirty="0"/>
              <a:t>Límites cuantitativos</a:t>
            </a:r>
            <a:r>
              <a:rPr lang="es-AR" sz="1800" dirty="0"/>
              <a:t>: Montos máximos sujetos a tributación</a:t>
            </a:r>
          </a:p>
          <a:p>
            <a:pPr marL="0" indent="0" algn="just">
              <a:buNone/>
            </a:pPr>
            <a:r>
              <a:rPr lang="es-AR" sz="1800" dirty="0"/>
              <a:t>	</a:t>
            </a:r>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10</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2328712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ELEMENTOS CONSTITUTIVOS DE LAS PRESUNCIONES</a:t>
            </a:r>
          </a:p>
          <a:p>
            <a:pPr marL="0" indent="0" algn="just">
              <a:buNone/>
            </a:pPr>
            <a:endParaRPr lang="es-AR" sz="1800" dirty="0"/>
          </a:p>
          <a:p>
            <a:pPr marL="342900" indent="-342900" algn="ctr">
              <a:buAutoNum type="arabicPeriod"/>
            </a:pPr>
            <a:r>
              <a:rPr lang="es-AR" sz="2400" u="sng" dirty="0"/>
              <a:t>Aspecto subjetivo</a:t>
            </a:r>
            <a:r>
              <a:rPr lang="es-AR" sz="1800" u="sng" dirty="0"/>
              <a:t>.</a:t>
            </a:r>
          </a:p>
          <a:p>
            <a:pPr marL="342900" indent="-342900" algn="just">
              <a:buAutoNum type="arabicPeriod"/>
            </a:pPr>
            <a:endParaRPr lang="es-AR" sz="1800" u="sng" dirty="0"/>
          </a:p>
          <a:p>
            <a:pPr marL="0" indent="0" algn="just">
              <a:buNone/>
            </a:pPr>
            <a:r>
              <a:rPr lang="es-AR" sz="1800" dirty="0"/>
              <a:t>1.1 </a:t>
            </a:r>
            <a:r>
              <a:rPr lang="es-AR" sz="2000" u="sng" dirty="0" err="1"/>
              <a:t>Originantes</a:t>
            </a:r>
            <a:r>
              <a:rPr lang="es-AR" sz="2000" u="sng" dirty="0"/>
              <a:t> de la renta</a:t>
            </a:r>
            <a:r>
              <a:rPr lang="es-AR" sz="1800" dirty="0"/>
              <a:t>: Sujetos comprendidos en el artículo 69 LIG (entidades, fondos, fideicomisos)</a:t>
            </a:r>
          </a:p>
          <a:p>
            <a:pPr marL="0" indent="0" algn="just">
              <a:buNone/>
            </a:pPr>
            <a:r>
              <a:rPr lang="es-AR" sz="1800" dirty="0"/>
              <a:t>1.2) </a:t>
            </a:r>
            <a:r>
              <a:rPr lang="es-AR" sz="2000" u="sng" dirty="0"/>
              <a:t>Beneficiarios de la renta</a:t>
            </a:r>
            <a:r>
              <a:rPr lang="es-AR" sz="1800" dirty="0"/>
              <a:t>:</a:t>
            </a:r>
          </a:p>
          <a:p>
            <a:pPr marL="0" indent="0" algn="just">
              <a:buNone/>
            </a:pPr>
            <a:r>
              <a:rPr lang="es-AR" sz="1800" dirty="0"/>
              <a:t>         1.2.1) </a:t>
            </a:r>
            <a:r>
              <a:rPr lang="es-AR" sz="1800" u="sng" dirty="0"/>
              <a:t>Beneficiarios directos</a:t>
            </a:r>
            <a:r>
              <a:rPr lang="es-AR" sz="1800" dirty="0"/>
              <a:t>: Titulares, propietarios, socios, accionistas, </a:t>
            </a:r>
            <a:r>
              <a:rPr lang="es-AR" sz="1800" dirty="0" err="1"/>
              <a:t>cuotapartistas</a:t>
            </a:r>
            <a:r>
              <a:rPr lang="es-AR" sz="1800" dirty="0"/>
              <a:t>, fiduciantes o      beneficiarios de los sujetos comprendidos en el artículo 69 LIG</a:t>
            </a:r>
          </a:p>
          <a:p>
            <a:pPr marL="0" indent="0" algn="just">
              <a:buNone/>
            </a:pPr>
            <a:r>
              <a:rPr lang="es-AR" sz="1800" dirty="0"/>
              <a:t>         1.2.2) </a:t>
            </a:r>
            <a:r>
              <a:rPr lang="es-AR" sz="1800" u="sng" dirty="0"/>
              <a:t>Beneficiarios indirectos</a:t>
            </a:r>
            <a:r>
              <a:rPr lang="es-AR" sz="1800" dirty="0"/>
              <a:t>: Cónyuge, conviviente, ascendientes o descendientes hasta el segundo grado de consanguineidad o afinidad de los beneficiarios directos.</a:t>
            </a:r>
          </a:p>
          <a:p>
            <a:pPr marL="0" indent="0" algn="just">
              <a:buNone/>
            </a:pPr>
            <a:endParaRPr lang="es-AR" sz="1800" dirty="0"/>
          </a:p>
          <a:p>
            <a:pPr marL="0" indent="0" algn="just">
              <a:buNone/>
            </a:pPr>
            <a:endParaRPr lang="es-AR" sz="1800" dirty="0"/>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11</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1787453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fontScale="92500" lnSpcReduction="10000"/>
          </a:bodyPr>
          <a:lstStyle/>
          <a:p>
            <a:pPr algn="ctr"/>
            <a:r>
              <a:rPr lang="es-AR" sz="2400" dirty="0"/>
              <a:t>ELEMENTOS CONSTITUTIVOS DE LAS PRESUNCIONES</a:t>
            </a:r>
          </a:p>
          <a:p>
            <a:pPr marL="0" indent="0" algn="just">
              <a:buNone/>
            </a:pPr>
            <a:endParaRPr lang="es-AR" sz="1800" dirty="0"/>
          </a:p>
          <a:p>
            <a:pPr marL="0" indent="0" algn="ctr">
              <a:buNone/>
            </a:pPr>
            <a:r>
              <a:rPr lang="es-AR" sz="2400" u="sng" dirty="0"/>
              <a:t>2. Aspecto objetivo</a:t>
            </a:r>
            <a:r>
              <a:rPr lang="es-AR" sz="1800" u="sng" dirty="0"/>
              <a:t>.</a:t>
            </a:r>
          </a:p>
          <a:p>
            <a:pPr marL="342900" indent="-342900" algn="just">
              <a:buAutoNum type="arabicPeriod"/>
            </a:pPr>
            <a:endParaRPr lang="es-AR" sz="1800" u="sng" dirty="0"/>
          </a:p>
          <a:p>
            <a:pPr marL="342900" indent="-342900" algn="just">
              <a:buAutoNum type="alphaLcParenR"/>
            </a:pPr>
            <a:r>
              <a:rPr lang="es-AR" sz="1600" u="sng" dirty="0"/>
              <a:t>Retiro de fondos </a:t>
            </a:r>
            <a:r>
              <a:rPr lang="es-AR" sz="1600" dirty="0"/>
              <a:t>del </a:t>
            </a:r>
            <a:r>
              <a:rPr lang="es-AR" sz="1600" dirty="0" err="1"/>
              <a:t>originante</a:t>
            </a:r>
            <a:r>
              <a:rPr lang="es-AR" sz="1600" dirty="0"/>
              <a:t> de la renta Se entiende por “fondos” (66.3 DR) no sólo los retiros de dinero, sino también de valores negociables con o sin cotización pública y cualquier otro bien.</a:t>
            </a:r>
          </a:p>
          <a:p>
            <a:pPr marL="342900" indent="-342900" algn="just">
              <a:buAutoNum type="alphaLcParenR"/>
            </a:pPr>
            <a:r>
              <a:rPr lang="es-AR" sz="1600" u="sng" dirty="0"/>
              <a:t>Uso o goce de bienes</a:t>
            </a:r>
            <a:r>
              <a:rPr lang="es-AR" sz="1600" dirty="0"/>
              <a:t> del </a:t>
            </a:r>
            <a:r>
              <a:rPr lang="es-AR" sz="1600" dirty="0" err="1"/>
              <a:t>originante</a:t>
            </a:r>
            <a:r>
              <a:rPr lang="es-AR" sz="1600" dirty="0"/>
              <a:t> de la renta</a:t>
            </a:r>
          </a:p>
          <a:p>
            <a:pPr marL="342900" indent="-342900" algn="just">
              <a:buAutoNum type="alphaLcParenR"/>
            </a:pPr>
            <a:r>
              <a:rPr lang="es-AR" sz="1600" u="sng" dirty="0"/>
              <a:t>Ejecución de bienes </a:t>
            </a:r>
            <a:r>
              <a:rPr lang="es-AR" sz="1600" dirty="0"/>
              <a:t>del </a:t>
            </a:r>
            <a:r>
              <a:rPr lang="es-AR" sz="1600" dirty="0" err="1"/>
              <a:t>originante</a:t>
            </a:r>
            <a:r>
              <a:rPr lang="es-AR" sz="1600" dirty="0"/>
              <a:t> de la renta afectados a garantía</a:t>
            </a:r>
          </a:p>
          <a:p>
            <a:pPr marL="342900" indent="-342900" algn="just">
              <a:buAutoNum type="alphaLcParenR"/>
            </a:pPr>
            <a:r>
              <a:rPr lang="es-AR" sz="1600" u="sng" dirty="0"/>
              <a:t>Venta de bienes del beneficiario o compra de bienes del </a:t>
            </a:r>
            <a:r>
              <a:rPr lang="es-AR" sz="1600" u="sng" dirty="0" err="1"/>
              <a:t>originante</a:t>
            </a:r>
            <a:r>
              <a:rPr lang="es-AR" sz="1600" u="sng" dirty="0"/>
              <a:t> </a:t>
            </a:r>
            <a:r>
              <a:rPr lang="es-AR" sz="1600" dirty="0"/>
              <a:t>de la renta, por un precio superior o inferior al  valor de plaza, respectivamente</a:t>
            </a:r>
          </a:p>
          <a:p>
            <a:pPr marL="342900" indent="-342900" algn="just">
              <a:buAutoNum type="alphaLcParenR"/>
            </a:pPr>
            <a:r>
              <a:rPr lang="es-AR" sz="1600" u="sng" dirty="0"/>
              <a:t>Gastos realizados</a:t>
            </a:r>
            <a:r>
              <a:rPr lang="es-AR" sz="1600" dirty="0"/>
              <a:t> por el </a:t>
            </a:r>
            <a:r>
              <a:rPr lang="es-AR" sz="1600" dirty="0" err="1"/>
              <a:t>originante</a:t>
            </a:r>
            <a:r>
              <a:rPr lang="es-AR" sz="1600" dirty="0"/>
              <a:t> de la renta, que no responda a operaciones realizadas e interés de la empresa</a:t>
            </a:r>
          </a:p>
          <a:p>
            <a:pPr marL="342900" indent="-342900" algn="just">
              <a:buAutoNum type="alphaLcParenR"/>
            </a:pPr>
            <a:r>
              <a:rPr lang="es-AR" sz="1600" u="sng" dirty="0"/>
              <a:t>Pago de sueldos, honorarios o remuneraciones </a:t>
            </a:r>
            <a:r>
              <a:rPr lang="es-AR" sz="1600" dirty="0"/>
              <a:t>por parte del </a:t>
            </a:r>
            <a:r>
              <a:rPr lang="es-AR" sz="1600" dirty="0" err="1"/>
              <a:t>originante</a:t>
            </a:r>
            <a:r>
              <a:rPr lang="es-AR" sz="1600" dirty="0"/>
              <a:t> de la renta, que no tengan como contrapartida la efectiva prestación de servicios o por un valor superior al que se pagaría a terceros. Incluye anticipos a directores, síndicos, administradores y miembros de consejos de vigilancia en exceso a lo aprobado por el órgano de gobierno (DR 66.7)</a:t>
            </a:r>
          </a:p>
          <a:p>
            <a:pPr marL="0" indent="0" algn="just">
              <a:buNone/>
            </a:pPr>
            <a:endParaRPr lang="es-AR" sz="1800" dirty="0"/>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12</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1963237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ELEMENTOS CONSTITUTIVOS DE LAS PRESUNCIONES</a:t>
            </a:r>
          </a:p>
          <a:p>
            <a:pPr marL="0" indent="0" algn="just">
              <a:buNone/>
            </a:pPr>
            <a:endParaRPr lang="es-AR" sz="1800" dirty="0"/>
          </a:p>
          <a:p>
            <a:pPr marL="0" indent="0" algn="ctr">
              <a:buNone/>
            </a:pPr>
            <a:r>
              <a:rPr lang="es-AR" sz="2400" u="sng" dirty="0"/>
              <a:t>3. Límites</a:t>
            </a:r>
            <a:r>
              <a:rPr lang="es-AR" sz="1800" u="sng" dirty="0"/>
              <a:t>.</a:t>
            </a:r>
          </a:p>
          <a:p>
            <a:pPr marL="0" indent="0" algn="just">
              <a:buNone/>
            </a:pPr>
            <a:r>
              <a:rPr lang="es-AR" sz="1200" dirty="0"/>
              <a:t>3.1) </a:t>
            </a:r>
            <a:r>
              <a:rPr lang="es-AR" sz="1200" u="sng" dirty="0"/>
              <a:t>Límite genérico o basal</a:t>
            </a:r>
            <a:r>
              <a:rPr lang="es-AR" sz="1200" dirty="0"/>
              <a:t>: Importe de las utilidades acumuladas al cierre del último ejercicio anterior a la fecha en que se verifique alguno de los aspectos objetivos. Los montos en exceso de este límite tienen el tratamiento del artículo 73 LIG (Disposición de Fondos o Bienes a favor de terceros)</a:t>
            </a:r>
          </a:p>
          <a:p>
            <a:pPr marL="0" indent="0" algn="just">
              <a:buNone/>
            </a:pPr>
            <a:r>
              <a:rPr lang="es-AR" sz="1200" dirty="0"/>
              <a:t>3.2) </a:t>
            </a:r>
            <a:r>
              <a:rPr lang="es-AR" sz="1200" u="sng" dirty="0"/>
              <a:t>Límite específico de cada una de las situaciones objetivas:</a:t>
            </a:r>
          </a:p>
          <a:p>
            <a:pPr marL="342900" indent="-342900" algn="just">
              <a:buAutoNum type="alphaLcPeriod"/>
            </a:pPr>
            <a:r>
              <a:rPr lang="es-AR" sz="1200" dirty="0"/>
              <a:t>Retiro de fondos: Utilidades líquidas y realizadas y sus reservas</a:t>
            </a:r>
          </a:p>
          <a:p>
            <a:pPr marL="342900" indent="-342900" algn="just">
              <a:buAutoNum type="alphaLcPeriod"/>
            </a:pPr>
            <a:r>
              <a:rPr lang="es-AR" sz="1200" dirty="0"/>
              <a:t>Uso o goce de bienes: Inmuebles: 8% anual del valor corriente de plaza. Resto de bienes: 20% anual del valor corriente de plaza</a:t>
            </a:r>
          </a:p>
          <a:p>
            <a:pPr marL="342900" indent="-342900" algn="just">
              <a:buAutoNum type="alphaLcPeriod"/>
            </a:pPr>
            <a:r>
              <a:rPr lang="es-AR" sz="1200" dirty="0"/>
              <a:t>Bienes afectados en garantía ejecutados: Valor de plaza de los bienes hasta el límite de la garantía</a:t>
            </a:r>
          </a:p>
          <a:p>
            <a:pPr marL="342900" indent="-342900" algn="just">
              <a:buAutoNum type="alphaLcPeriod"/>
            </a:pPr>
            <a:r>
              <a:rPr lang="es-AR" sz="1200" dirty="0"/>
              <a:t>Venta o compra de bienes: Precio en exceso o en defecto del valor de plaza, respectivamente</a:t>
            </a:r>
          </a:p>
          <a:p>
            <a:pPr marL="342900" indent="-342900" algn="just">
              <a:buAutoNum type="alphaLcPeriod"/>
            </a:pPr>
            <a:r>
              <a:rPr lang="es-AR" sz="1200" dirty="0"/>
              <a:t>Gastos: Importe de la erogación</a:t>
            </a:r>
          </a:p>
          <a:p>
            <a:pPr marL="342900" indent="-342900" algn="just">
              <a:buAutoNum type="alphaLcPeriod"/>
            </a:pPr>
            <a:r>
              <a:rPr lang="es-AR" sz="1200" dirty="0"/>
              <a:t>Sueldos, remuneraciones, </a:t>
            </a:r>
            <a:r>
              <a:rPr lang="es-AR" sz="1200" dirty="0" err="1"/>
              <a:t>etc</a:t>
            </a:r>
            <a:r>
              <a:rPr lang="es-AR" sz="1200" dirty="0"/>
              <a:t>: Exceso de lo pagado con respecto a lo que se abonaría a terceros. En caso de anticipos de honorarios de administradores o miembros del órganos de fiscalización, el exceso abonado por sobre lo aprobado por el órgano de gobierno</a:t>
            </a:r>
          </a:p>
          <a:p>
            <a:pPr marL="0" indent="0" algn="just">
              <a:buNone/>
            </a:pPr>
            <a:endParaRPr lang="es-AR" sz="1050" dirty="0"/>
          </a:p>
          <a:p>
            <a:pPr marL="342900" indent="-342900" algn="just">
              <a:buAutoNum type="alphaLcPeriod"/>
            </a:pPr>
            <a:endParaRPr lang="es-AR" sz="1050" dirty="0"/>
          </a:p>
          <a:p>
            <a:pPr marL="342900" indent="-342900" algn="just">
              <a:buAutoNum type="alphaLcPeriod"/>
            </a:pPr>
            <a:endParaRPr lang="es-AR" sz="1800" dirty="0"/>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13</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17519244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ALGUNAS OBLEMÁTICAS QUE ACARREA LA APLICACIÓN DEL RÉGIMEN EN PYMES</a:t>
            </a:r>
          </a:p>
          <a:p>
            <a:pPr marL="0" indent="0" algn="ctr">
              <a:buNone/>
            </a:pPr>
            <a:endParaRPr lang="es-AR" sz="2400" dirty="0"/>
          </a:p>
          <a:p>
            <a:pPr marL="342900" indent="-342900" algn="just">
              <a:buAutoNum type="arabicPeriod"/>
            </a:pPr>
            <a:r>
              <a:rPr lang="es-AR" sz="1800" u="sng" dirty="0"/>
              <a:t>Derivados de la imprecisa delimitación entre bienes de propiedad del ente y de propiedad de los titulares del ente . </a:t>
            </a:r>
            <a:r>
              <a:rPr lang="es-AR" sz="1800" dirty="0"/>
              <a:t>Esto supone incremento de costos tributarios (muy especialmente en SRL)</a:t>
            </a:r>
          </a:p>
          <a:p>
            <a:pPr marL="342900" indent="-342900" algn="just">
              <a:buAutoNum type="arabicPeriod"/>
            </a:pPr>
            <a:r>
              <a:rPr lang="es-AR" sz="1800" u="sng" dirty="0"/>
              <a:t>Incremento de la labor administrativa </a:t>
            </a:r>
            <a:r>
              <a:rPr lang="es-AR" sz="1800" dirty="0"/>
              <a:t>para captar en tiempo y forma los supuestos fácticos y para resolver cuestiones operativas (ejemplo: determinación de valores de plaza, problemática derivada de la devolución de fondos retirados, etc.)</a:t>
            </a:r>
          </a:p>
          <a:p>
            <a:pPr marL="342900" indent="-342900" algn="just">
              <a:buAutoNum type="arabicPeriod"/>
            </a:pPr>
            <a:r>
              <a:rPr lang="es-AR" sz="1800" u="sng" dirty="0"/>
              <a:t>Necesidad de disponer de fondos para ingresar las retenciones </a:t>
            </a:r>
            <a:r>
              <a:rPr lang="es-AR" sz="1800" dirty="0"/>
              <a:t>en supuestos que no implican retiros de dinero.</a:t>
            </a:r>
          </a:p>
          <a:p>
            <a:pPr marL="342900" indent="-342900" algn="just">
              <a:buAutoNum type="arabicPeriod"/>
            </a:pPr>
            <a:r>
              <a:rPr lang="es-AR" sz="1800" u="sng" dirty="0"/>
              <a:t>Incremento de potenciales situaciones que deriven en riesgo de omisión de impuestos (artículo 45 Ley 11.683)</a:t>
            </a:r>
          </a:p>
          <a:p>
            <a:pPr marL="342900" indent="-342900" algn="just">
              <a:buAutoNum type="arabicPeriod"/>
            </a:pPr>
            <a:endParaRPr lang="es-AR" sz="1800" dirty="0"/>
          </a:p>
          <a:p>
            <a:pPr marL="342900" indent="-342900" algn="just">
              <a:buAutoNum type="arabicPeriod"/>
            </a:pPr>
            <a:endParaRPr lang="es-AR" sz="1800" dirty="0"/>
          </a:p>
          <a:p>
            <a:pPr marL="342900" indent="-342900" algn="just">
              <a:buAutoNum type="arabicPeriod"/>
            </a:pPr>
            <a:endParaRPr lang="es-AR" sz="1800" dirty="0"/>
          </a:p>
          <a:p>
            <a:pPr marL="342900" indent="-342900" algn="just">
              <a:buAutoNum type="arabicPeriod"/>
            </a:pPr>
            <a:endParaRPr lang="es-AR" sz="1800" u="sng" dirty="0"/>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14</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2121307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47700DB-B6A4-45D5-A706-6534B01734BA}"/>
              </a:ext>
            </a:extLst>
          </p:cNvPr>
          <p:cNvSpPr>
            <a:spLocks noGrp="1"/>
          </p:cNvSpPr>
          <p:nvPr>
            <p:ph type="title"/>
          </p:nvPr>
        </p:nvSpPr>
        <p:spPr/>
        <p:txBody>
          <a:bodyPr>
            <a:normAutofit fontScale="90000"/>
          </a:bodyPr>
          <a:lstStyle/>
          <a:p>
            <a:pPr algn="ctr"/>
            <a:r>
              <a:rPr lang="es-AR" dirty="0"/>
              <a:t>MUCHAS GRACIAS !!</a:t>
            </a:r>
            <a:br>
              <a:rPr lang="es-AR" sz="3600" dirty="0"/>
            </a:br>
            <a:r>
              <a:rPr lang="es-AR" sz="1600" i="1" dirty="0"/>
              <a:t>Dres. Alejandro Pablo Marrocco y Alexis Pablo Marrocco</a:t>
            </a:r>
            <a:br>
              <a:rPr lang="es-AR" sz="1600" i="1" dirty="0"/>
            </a:br>
            <a:br>
              <a:rPr lang="es-AR" sz="1600" i="1" dirty="0"/>
            </a:br>
            <a:r>
              <a:rPr lang="es-AR" sz="1600" i="1" dirty="0"/>
              <a:t>www.estudiomarrocco.com.ar</a:t>
            </a:r>
          </a:p>
        </p:txBody>
      </p:sp>
      <p:pic>
        <p:nvPicPr>
          <p:cNvPr id="3076" name="Picture 4" descr="Tres socios de una empresa realizando el reparto de dividendos">
            <a:extLst>
              <a:ext uri="{FF2B5EF4-FFF2-40B4-BE49-F238E27FC236}">
                <a16:creationId xmlns:a16="http://schemas.microsoft.com/office/drawing/2014/main" id="{E944FAEE-7C54-4114-87B1-527E8CF5194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36927" y="1825625"/>
            <a:ext cx="7518145"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774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AR" dirty="0"/>
              <a:t>DIVIDENDOS FICTOS.</a:t>
            </a:r>
            <a:br>
              <a:rPr lang="es-AR" dirty="0"/>
            </a:br>
            <a:r>
              <a:rPr lang="es-AR" dirty="0"/>
              <a:t> </a:t>
            </a:r>
            <a:r>
              <a:rPr lang="es-AR" sz="3100" dirty="0"/>
              <a:t>APROXIMACIÓN A LA PROBLEMÁTICA FISCAL DE LAS PYMES </a:t>
            </a:r>
          </a:p>
        </p:txBody>
      </p:sp>
      <p:sp>
        <p:nvSpPr>
          <p:cNvPr id="3" name="Marcador de contenido 2"/>
          <p:cNvSpPr>
            <a:spLocks noGrp="1"/>
          </p:cNvSpPr>
          <p:nvPr>
            <p:ph idx="1"/>
          </p:nvPr>
        </p:nvSpPr>
        <p:spPr/>
        <p:txBody>
          <a:bodyPr>
            <a:normAutofit/>
          </a:bodyPr>
          <a:lstStyle/>
          <a:p>
            <a:pPr algn="ctr"/>
            <a:r>
              <a:rPr lang="es-AR" sz="2400" dirty="0"/>
              <a:t>DIVIDENDOS Y UTILIDADES</a:t>
            </a:r>
          </a:p>
          <a:p>
            <a:pPr marL="0" indent="0" algn="ctr">
              <a:buNone/>
            </a:pPr>
            <a:r>
              <a:rPr lang="es-AR" sz="1600" u="sng" dirty="0"/>
              <a:t>SISTEMA DE IMPOSICIÓN ACTUAL DESDE LA VIGENCIA DE LA LEY 27.430 (B.O. 29/12/2017)</a:t>
            </a:r>
          </a:p>
          <a:p>
            <a:pPr marL="0" indent="0" algn="ctr">
              <a:buNone/>
            </a:pPr>
            <a:endParaRPr lang="es-AR" sz="1600" u="sng" dirty="0"/>
          </a:p>
          <a:p>
            <a:pPr marL="342900" indent="-342900" algn="just">
              <a:buAutoNum type="arabicParenR"/>
            </a:pPr>
            <a:r>
              <a:rPr lang="es-AR" sz="1600" u="sng" dirty="0"/>
              <a:t>Dividendos generados por utilidades de ejercicios anteriores a la fecha de entrada en vigencia</a:t>
            </a:r>
            <a:r>
              <a:rPr lang="es-AR" sz="1600" dirty="0"/>
              <a:t>: No computables. Se aplica impuesto de igualación</a:t>
            </a:r>
          </a:p>
          <a:p>
            <a:pPr marL="342900" indent="-342900" algn="just">
              <a:buAutoNum type="arabicParenR"/>
            </a:pPr>
            <a:r>
              <a:rPr lang="es-AR" sz="1600" u="sng" dirty="0"/>
              <a:t>Dividendos generados por utilidades de ejercicios iniciados entre el 01/01/2018 y 31/12/2019</a:t>
            </a:r>
            <a:r>
              <a:rPr lang="es-AR" sz="1600" dirty="0"/>
              <a:t>: Tributan al 7%. No se aplica impuesto de igualación</a:t>
            </a:r>
          </a:p>
          <a:p>
            <a:pPr marL="342900" indent="-342900" algn="just">
              <a:buAutoNum type="arabicParenR"/>
            </a:pPr>
            <a:r>
              <a:rPr lang="es-AR" sz="1600" u="sng" dirty="0"/>
              <a:t>Dividendos generados por utilidades de ejercicios iniciados a partir del 01/01/2020</a:t>
            </a:r>
            <a:r>
              <a:rPr lang="es-AR" sz="1600" dirty="0"/>
              <a:t>: Tributan al 13%. No se aplica impuesto de igualación</a:t>
            </a:r>
          </a:p>
          <a:p>
            <a:pPr marL="342900" indent="-342900" algn="just">
              <a:buAutoNum type="arabicParenR"/>
            </a:pPr>
            <a:endParaRPr lang="es-AR" sz="1600" dirty="0"/>
          </a:p>
          <a:p>
            <a:pPr marL="0" indent="0" algn="just">
              <a:buNone/>
            </a:pPr>
            <a:r>
              <a:rPr lang="es-AR" sz="1600" dirty="0"/>
              <a:t>Ya que la </a:t>
            </a:r>
            <a:r>
              <a:rPr lang="es-AR" sz="1600" dirty="0" err="1"/>
              <a:t>gravabilidad</a:t>
            </a:r>
            <a:r>
              <a:rPr lang="es-AR" sz="1600" dirty="0"/>
              <a:t> de los dividendos opera para aquellas correspondientes a ganancias generadas por ejercicios iniciados a partir del 01/01/2018 (fecha de entrada en vigencia de la Ley 27.430), cualquiera sea la fecha de pago de los mismos,   se torna necesario formar un “stock de dividendos no distribuidos” y proceder a su descarga por PEPS:</a:t>
            </a:r>
          </a:p>
          <a:p>
            <a:pPr marL="342900" indent="-342900" algn="just">
              <a:buAutoNum type="arabicParenR"/>
            </a:pPr>
            <a:endParaRPr lang="es-AR" sz="1600" dirty="0"/>
          </a:p>
          <a:p>
            <a:pPr marL="0" indent="0" algn="just">
              <a:buNone/>
            </a:pPr>
            <a:endParaRPr lang="es-AR" sz="1600" dirty="0"/>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2</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sz="1000" dirty="0"/>
              <a:t>Dres. Alejandro Pablo Marrocco y Alexis Pablo Marrocco</a:t>
            </a:r>
          </a:p>
          <a:p>
            <a:r>
              <a:rPr lang="es-AR" sz="1000" dirty="0"/>
              <a:t>www.estudiomarrocco.com.ar</a:t>
            </a:r>
          </a:p>
        </p:txBody>
      </p:sp>
    </p:spTree>
    <p:extLst>
      <p:ext uri="{BB962C8B-B14F-4D97-AF65-F5344CB8AC3E}">
        <p14:creationId xmlns:p14="http://schemas.microsoft.com/office/powerpoint/2010/main" val="4135430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AR" dirty="0"/>
              <a:t>DIVIDENDOS FICTOS. </a:t>
            </a:r>
            <a:br>
              <a:rPr lang="es-AR" dirty="0"/>
            </a:br>
            <a:r>
              <a:rPr lang="es-AR" sz="3100" dirty="0"/>
              <a:t>APROXIMACIÓN A LA PROBLEMÁTICA FISCAL DE LAS PYMES </a:t>
            </a:r>
          </a:p>
        </p:txBody>
      </p:sp>
      <p:sp>
        <p:nvSpPr>
          <p:cNvPr id="3" name="Marcador de contenido 2"/>
          <p:cNvSpPr>
            <a:spLocks noGrp="1"/>
          </p:cNvSpPr>
          <p:nvPr>
            <p:ph idx="1"/>
          </p:nvPr>
        </p:nvSpPr>
        <p:spPr>
          <a:xfrm>
            <a:off x="838200" y="1825624"/>
            <a:ext cx="10515600" cy="4530721"/>
          </a:xfrm>
        </p:spPr>
        <p:txBody>
          <a:bodyPr>
            <a:normAutofit/>
          </a:bodyPr>
          <a:lstStyle/>
          <a:p>
            <a:pPr algn="ctr"/>
            <a:r>
              <a:rPr lang="es-AR" sz="1600" dirty="0"/>
              <a:t>DIVIDENDOS Y UTILIDADES</a:t>
            </a:r>
          </a:p>
          <a:p>
            <a:pPr marL="0" indent="0" algn="ctr">
              <a:buNone/>
            </a:pPr>
            <a:r>
              <a:rPr lang="es-AR" sz="1400" u="sng" dirty="0"/>
              <a:t>SISTEMA DE IMPOSICIÓN ACTUAL DESDE LA VIGENCIA DE LA LEY 27.430 (B.O. 29/12/2017)</a:t>
            </a:r>
          </a:p>
          <a:p>
            <a:pPr marL="0" indent="0" algn="ctr">
              <a:buNone/>
            </a:pPr>
            <a:r>
              <a:rPr lang="es-AR" sz="1400" b="1" u="sng" dirty="0"/>
              <a:t>ANÁLISIS DE CARGA TRIBUTARIA TOTAL CON RESPECTO AL ESQUEMA ANTERIOR</a:t>
            </a:r>
          </a:p>
          <a:p>
            <a:pPr marL="0" indent="0" algn="just">
              <a:buNone/>
            </a:pPr>
            <a:endParaRPr lang="es-AR" sz="1400" b="1" u="sng" dirty="0"/>
          </a:p>
          <a:p>
            <a:pPr marL="0" indent="0" algn="just">
              <a:buNone/>
            </a:pPr>
            <a:endParaRPr lang="es-AR" sz="1600" b="1" u="sng" dirty="0"/>
          </a:p>
          <a:p>
            <a:pPr marL="0" indent="0">
              <a:buNone/>
            </a:pPr>
            <a:endParaRPr lang="es-AR" sz="1600" dirty="0"/>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3</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sz="1000" dirty="0"/>
              <a:t>Dres. Alejandro Pablo Marrocco y Alexis Pablo Marrocco</a:t>
            </a:r>
          </a:p>
          <a:p>
            <a:r>
              <a:rPr lang="es-AR" dirty="0"/>
              <a:t>www.estudiomarrocco.com.ar</a:t>
            </a:r>
          </a:p>
        </p:txBody>
      </p:sp>
      <p:graphicFrame>
        <p:nvGraphicFramePr>
          <p:cNvPr id="7" name="Tabla 6">
            <a:extLst>
              <a:ext uri="{FF2B5EF4-FFF2-40B4-BE49-F238E27FC236}">
                <a16:creationId xmlns:a16="http://schemas.microsoft.com/office/drawing/2014/main" id="{4929B69A-B112-4B97-9F1E-492E5167D749}"/>
              </a:ext>
            </a:extLst>
          </p:cNvPr>
          <p:cNvGraphicFramePr>
            <a:graphicFrameLocks noGrp="1"/>
          </p:cNvGraphicFramePr>
          <p:nvPr/>
        </p:nvGraphicFramePr>
        <p:xfrm>
          <a:off x="1838325" y="2762250"/>
          <a:ext cx="8229600" cy="3609448"/>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3332558470"/>
                    </a:ext>
                  </a:extLst>
                </a:gridCol>
                <a:gridCol w="2057400">
                  <a:extLst>
                    <a:ext uri="{9D8B030D-6E8A-4147-A177-3AD203B41FA5}">
                      <a16:colId xmlns:a16="http://schemas.microsoft.com/office/drawing/2014/main" val="2754526426"/>
                    </a:ext>
                  </a:extLst>
                </a:gridCol>
                <a:gridCol w="2057400">
                  <a:extLst>
                    <a:ext uri="{9D8B030D-6E8A-4147-A177-3AD203B41FA5}">
                      <a16:colId xmlns:a16="http://schemas.microsoft.com/office/drawing/2014/main" val="3133584002"/>
                    </a:ext>
                  </a:extLst>
                </a:gridCol>
                <a:gridCol w="2057400">
                  <a:extLst>
                    <a:ext uri="{9D8B030D-6E8A-4147-A177-3AD203B41FA5}">
                      <a16:colId xmlns:a16="http://schemas.microsoft.com/office/drawing/2014/main" val="4071549316"/>
                    </a:ext>
                  </a:extLst>
                </a:gridCol>
              </a:tblGrid>
              <a:tr h="371171">
                <a:tc>
                  <a:txBody>
                    <a:bodyPr/>
                    <a:lstStyle/>
                    <a:p>
                      <a:endParaRPr lang="es-AR" dirty="0"/>
                    </a:p>
                  </a:txBody>
                  <a:tcPr/>
                </a:tc>
                <a:tc>
                  <a:txBody>
                    <a:bodyPr/>
                    <a:lstStyle/>
                    <a:p>
                      <a:r>
                        <a:rPr lang="es-AR" dirty="0"/>
                        <a:t>Hasta 31/12/2017</a:t>
                      </a:r>
                    </a:p>
                  </a:txBody>
                  <a:tcPr/>
                </a:tc>
                <a:tc>
                  <a:txBody>
                    <a:bodyPr/>
                    <a:lstStyle/>
                    <a:p>
                      <a:r>
                        <a:rPr lang="es-AR" dirty="0"/>
                        <a:t>2018-2019</a:t>
                      </a:r>
                    </a:p>
                  </a:txBody>
                  <a:tcPr/>
                </a:tc>
                <a:tc>
                  <a:txBody>
                    <a:bodyPr/>
                    <a:lstStyle/>
                    <a:p>
                      <a:r>
                        <a:rPr lang="es-AR" dirty="0"/>
                        <a:t>2020 en adelante</a:t>
                      </a:r>
                    </a:p>
                  </a:txBody>
                  <a:tcPr/>
                </a:tc>
                <a:extLst>
                  <a:ext uri="{0D108BD9-81ED-4DB2-BD59-A6C34878D82A}">
                    <a16:rowId xmlns:a16="http://schemas.microsoft.com/office/drawing/2014/main" val="2454483230"/>
                  </a:ext>
                </a:extLst>
              </a:tr>
              <a:tr h="371171">
                <a:tc>
                  <a:txBody>
                    <a:bodyPr/>
                    <a:lstStyle/>
                    <a:p>
                      <a:r>
                        <a:rPr lang="es-AR" dirty="0" err="1"/>
                        <a:t>Result</a:t>
                      </a:r>
                      <a:r>
                        <a:rPr lang="es-AR" dirty="0"/>
                        <a:t>. </a:t>
                      </a:r>
                      <a:r>
                        <a:rPr lang="es-AR" dirty="0" err="1"/>
                        <a:t>Impos</a:t>
                      </a:r>
                      <a:r>
                        <a:rPr lang="es-AR" dirty="0"/>
                        <a:t>. </a:t>
                      </a:r>
                      <a:r>
                        <a:rPr lang="es-AR" dirty="0" err="1"/>
                        <a:t>Empr</a:t>
                      </a:r>
                      <a:endParaRPr lang="es-AR" dirty="0"/>
                    </a:p>
                  </a:txBody>
                  <a:tcPr/>
                </a:tc>
                <a:tc>
                  <a:txBody>
                    <a:bodyPr/>
                    <a:lstStyle/>
                    <a:p>
                      <a:pPr algn="ctr"/>
                      <a:r>
                        <a:rPr lang="es-AR" dirty="0"/>
                        <a:t>100</a:t>
                      </a:r>
                    </a:p>
                  </a:txBody>
                  <a:tcPr/>
                </a:tc>
                <a:tc>
                  <a:txBody>
                    <a:bodyPr/>
                    <a:lstStyle/>
                    <a:p>
                      <a:pPr algn="ctr"/>
                      <a:r>
                        <a:rPr lang="es-AR" dirty="0"/>
                        <a:t>100</a:t>
                      </a:r>
                    </a:p>
                  </a:txBody>
                  <a:tcPr/>
                </a:tc>
                <a:tc>
                  <a:txBody>
                    <a:bodyPr/>
                    <a:lstStyle/>
                    <a:p>
                      <a:pPr algn="ctr"/>
                      <a:r>
                        <a:rPr lang="es-AR" dirty="0"/>
                        <a:t>100</a:t>
                      </a:r>
                    </a:p>
                  </a:txBody>
                  <a:tcPr/>
                </a:tc>
                <a:extLst>
                  <a:ext uri="{0D108BD9-81ED-4DB2-BD59-A6C34878D82A}">
                    <a16:rowId xmlns:a16="http://schemas.microsoft.com/office/drawing/2014/main" val="1251161201"/>
                  </a:ext>
                </a:extLst>
              </a:tr>
              <a:tr h="371171">
                <a:tc>
                  <a:txBody>
                    <a:bodyPr/>
                    <a:lstStyle/>
                    <a:p>
                      <a:r>
                        <a:rPr lang="es-AR" dirty="0"/>
                        <a:t>Alícuota Empresa</a:t>
                      </a:r>
                    </a:p>
                  </a:txBody>
                  <a:tcPr/>
                </a:tc>
                <a:tc>
                  <a:txBody>
                    <a:bodyPr/>
                    <a:lstStyle/>
                    <a:p>
                      <a:pPr algn="ctr"/>
                      <a:r>
                        <a:rPr lang="es-AR" dirty="0"/>
                        <a:t>35%</a:t>
                      </a:r>
                    </a:p>
                  </a:txBody>
                  <a:tcPr/>
                </a:tc>
                <a:tc>
                  <a:txBody>
                    <a:bodyPr/>
                    <a:lstStyle/>
                    <a:p>
                      <a:pPr algn="ctr"/>
                      <a:r>
                        <a:rPr lang="es-AR" dirty="0"/>
                        <a:t>30%</a:t>
                      </a:r>
                    </a:p>
                  </a:txBody>
                  <a:tcPr/>
                </a:tc>
                <a:tc>
                  <a:txBody>
                    <a:bodyPr/>
                    <a:lstStyle/>
                    <a:p>
                      <a:pPr algn="ctr"/>
                      <a:r>
                        <a:rPr lang="es-AR" dirty="0"/>
                        <a:t>25%</a:t>
                      </a:r>
                    </a:p>
                  </a:txBody>
                  <a:tcPr/>
                </a:tc>
                <a:extLst>
                  <a:ext uri="{0D108BD9-81ED-4DB2-BD59-A6C34878D82A}">
                    <a16:rowId xmlns:a16="http://schemas.microsoft.com/office/drawing/2014/main" val="3789651576"/>
                  </a:ext>
                </a:extLst>
              </a:tr>
              <a:tr h="371171">
                <a:tc>
                  <a:txBody>
                    <a:bodyPr/>
                    <a:lstStyle/>
                    <a:p>
                      <a:r>
                        <a:rPr lang="es-AR" dirty="0"/>
                        <a:t>Impuesto Empresa</a:t>
                      </a:r>
                    </a:p>
                  </a:txBody>
                  <a:tcPr/>
                </a:tc>
                <a:tc>
                  <a:txBody>
                    <a:bodyPr/>
                    <a:lstStyle/>
                    <a:p>
                      <a:pPr algn="ctr"/>
                      <a:r>
                        <a:rPr lang="es-AR" dirty="0"/>
                        <a:t>35 </a:t>
                      </a:r>
                    </a:p>
                  </a:txBody>
                  <a:tcPr/>
                </a:tc>
                <a:tc>
                  <a:txBody>
                    <a:bodyPr/>
                    <a:lstStyle/>
                    <a:p>
                      <a:pPr algn="ctr"/>
                      <a:r>
                        <a:rPr lang="es-AR" dirty="0"/>
                        <a:t>30</a:t>
                      </a:r>
                    </a:p>
                  </a:txBody>
                  <a:tcPr/>
                </a:tc>
                <a:tc>
                  <a:txBody>
                    <a:bodyPr/>
                    <a:lstStyle/>
                    <a:p>
                      <a:pPr algn="ctr"/>
                      <a:r>
                        <a:rPr lang="es-AR" dirty="0"/>
                        <a:t>25</a:t>
                      </a:r>
                    </a:p>
                  </a:txBody>
                  <a:tcPr/>
                </a:tc>
                <a:extLst>
                  <a:ext uri="{0D108BD9-81ED-4DB2-BD59-A6C34878D82A}">
                    <a16:rowId xmlns:a16="http://schemas.microsoft.com/office/drawing/2014/main" val="794315445"/>
                  </a:ext>
                </a:extLst>
              </a:tr>
              <a:tr h="624725">
                <a:tc>
                  <a:txBody>
                    <a:bodyPr/>
                    <a:lstStyle/>
                    <a:p>
                      <a:r>
                        <a:rPr lang="es-AR" dirty="0" err="1"/>
                        <a:t>Result</a:t>
                      </a:r>
                      <a:r>
                        <a:rPr lang="es-AR" dirty="0"/>
                        <a:t> Empresa después Impuesto</a:t>
                      </a:r>
                    </a:p>
                  </a:txBody>
                  <a:tcPr/>
                </a:tc>
                <a:tc>
                  <a:txBody>
                    <a:bodyPr/>
                    <a:lstStyle/>
                    <a:p>
                      <a:pPr algn="ctr"/>
                      <a:r>
                        <a:rPr lang="es-AR" dirty="0"/>
                        <a:t>65</a:t>
                      </a:r>
                    </a:p>
                  </a:txBody>
                  <a:tcPr/>
                </a:tc>
                <a:tc>
                  <a:txBody>
                    <a:bodyPr/>
                    <a:lstStyle/>
                    <a:p>
                      <a:pPr algn="ctr"/>
                      <a:r>
                        <a:rPr lang="es-AR" dirty="0"/>
                        <a:t>70</a:t>
                      </a:r>
                    </a:p>
                  </a:txBody>
                  <a:tcPr/>
                </a:tc>
                <a:tc>
                  <a:txBody>
                    <a:bodyPr/>
                    <a:lstStyle/>
                    <a:p>
                      <a:pPr algn="ctr"/>
                      <a:r>
                        <a:rPr lang="es-AR" dirty="0"/>
                        <a:t>75</a:t>
                      </a:r>
                    </a:p>
                  </a:txBody>
                  <a:tcPr/>
                </a:tc>
                <a:extLst>
                  <a:ext uri="{0D108BD9-81ED-4DB2-BD59-A6C34878D82A}">
                    <a16:rowId xmlns:a16="http://schemas.microsoft.com/office/drawing/2014/main" val="905032539"/>
                  </a:ext>
                </a:extLst>
              </a:tr>
              <a:tr h="371171">
                <a:tc>
                  <a:txBody>
                    <a:bodyPr/>
                    <a:lstStyle/>
                    <a:p>
                      <a:r>
                        <a:rPr lang="es-AR" dirty="0"/>
                        <a:t>Alícuota dividendos</a:t>
                      </a:r>
                    </a:p>
                  </a:txBody>
                  <a:tcPr/>
                </a:tc>
                <a:tc>
                  <a:txBody>
                    <a:bodyPr/>
                    <a:lstStyle/>
                    <a:p>
                      <a:pPr algn="ctr"/>
                      <a:r>
                        <a:rPr lang="es-AR" dirty="0"/>
                        <a:t>0%</a:t>
                      </a:r>
                    </a:p>
                  </a:txBody>
                  <a:tcPr/>
                </a:tc>
                <a:tc>
                  <a:txBody>
                    <a:bodyPr/>
                    <a:lstStyle/>
                    <a:p>
                      <a:pPr algn="ctr"/>
                      <a:r>
                        <a:rPr lang="es-AR" dirty="0"/>
                        <a:t>7%</a:t>
                      </a:r>
                    </a:p>
                  </a:txBody>
                  <a:tcPr/>
                </a:tc>
                <a:tc>
                  <a:txBody>
                    <a:bodyPr/>
                    <a:lstStyle/>
                    <a:p>
                      <a:pPr algn="ctr"/>
                      <a:r>
                        <a:rPr lang="es-AR" dirty="0"/>
                        <a:t>13%</a:t>
                      </a:r>
                    </a:p>
                  </a:txBody>
                  <a:tcPr/>
                </a:tc>
                <a:extLst>
                  <a:ext uri="{0D108BD9-81ED-4DB2-BD59-A6C34878D82A}">
                    <a16:rowId xmlns:a16="http://schemas.microsoft.com/office/drawing/2014/main" val="2356929800"/>
                  </a:ext>
                </a:extLst>
              </a:tr>
              <a:tr h="371171">
                <a:tc>
                  <a:txBody>
                    <a:bodyPr/>
                    <a:lstStyle/>
                    <a:p>
                      <a:r>
                        <a:rPr lang="es-AR" dirty="0"/>
                        <a:t>Imp s/ dividendos</a:t>
                      </a:r>
                    </a:p>
                  </a:txBody>
                  <a:tcPr/>
                </a:tc>
                <a:tc>
                  <a:txBody>
                    <a:bodyPr/>
                    <a:lstStyle/>
                    <a:p>
                      <a:pPr algn="ctr"/>
                      <a:r>
                        <a:rPr lang="es-AR" dirty="0"/>
                        <a:t>0</a:t>
                      </a:r>
                    </a:p>
                  </a:txBody>
                  <a:tcPr/>
                </a:tc>
                <a:tc>
                  <a:txBody>
                    <a:bodyPr/>
                    <a:lstStyle/>
                    <a:p>
                      <a:pPr algn="ctr"/>
                      <a:r>
                        <a:rPr lang="es-AR" dirty="0"/>
                        <a:t>4,90</a:t>
                      </a:r>
                    </a:p>
                  </a:txBody>
                  <a:tcPr/>
                </a:tc>
                <a:tc>
                  <a:txBody>
                    <a:bodyPr/>
                    <a:lstStyle/>
                    <a:p>
                      <a:pPr algn="ctr"/>
                      <a:r>
                        <a:rPr lang="es-AR" dirty="0"/>
                        <a:t>9,75</a:t>
                      </a:r>
                    </a:p>
                  </a:txBody>
                  <a:tcPr/>
                </a:tc>
                <a:extLst>
                  <a:ext uri="{0D108BD9-81ED-4DB2-BD59-A6C34878D82A}">
                    <a16:rowId xmlns:a16="http://schemas.microsoft.com/office/drawing/2014/main" val="1035031016"/>
                  </a:ext>
                </a:extLst>
              </a:tr>
              <a:tr h="371171">
                <a:tc>
                  <a:txBody>
                    <a:bodyPr/>
                    <a:lstStyle/>
                    <a:p>
                      <a:r>
                        <a:rPr lang="es-AR" dirty="0"/>
                        <a:t>Imp </a:t>
                      </a:r>
                      <a:r>
                        <a:rPr lang="es-AR" dirty="0" err="1"/>
                        <a:t>Gcias</a:t>
                      </a:r>
                      <a:r>
                        <a:rPr lang="es-AR" dirty="0"/>
                        <a:t> total</a:t>
                      </a:r>
                    </a:p>
                  </a:txBody>
                  <a:tcPr/>
                </a:tc>
                <a:tc>
                  <a:txBody>
                    <a:bodyPr/>
                    <a:lstStyle/>
                    <a:p>
                      <a:pPr algn="ctr"/>
                      <a:r>
                        <a:rPr lang="es-AR" dirty="0"/>
                        <a:t>35</a:t>
                      </a:r>
                    </a:p>
                  </a:txBody>
                  <a:tcPr/>
                </a:tc>
                <a:tc>
                  <a:txBody>
                    <a:bodyPr/>
                    <a:lstStyle/>
                    <a:p>
                      <a:pPr algn="ctr"/>
                      <a:r>
                        <a:rPr lang="es-AR" dirty="0"/>
                        <a:t>34,90</a:t>
                      </a:r>
                    </a:p>
                  </a:txBody>
                  <a:tcPr/>
                </a:tc>
                <a:tc>
                  <a:txBody>
                    <a:bodyPr/>
                    <a:lstStyle/>
                    <a:p>
                      <a:pPr algn="ctr"/>
                      <a:r>
                        <a:rPr lang="es-AR" dirty="0"/>
                        <a:t>34,75</a:t>
                      </a:r>
                    </a:p>
                  </a:txBody>
                  <a:tcPr/>
                </a:tc>
                <a:extLst>
                  <a:ext uri="{0D108BD9-81ED-4DB2-BD59-A6C34878D82A}">
                    <a16:rowId xmlns:a16="http://schemas.microsoft.com/office/drawing/2014/main" val="1610040659"/>
                  </a:ext>
                </a:extLst>
              </a:tr>
              <a:tr h="371171">
                <a:tc>
                  <a:txBody>
                    <a:bodyPr/>
                    <a:lstStyle/>
                    <a:p>
                      <a:r>
                        <a:rPr lang="es-AR" dirty="0"/>
                        <a:t>Carga </a:t>
                      </a:r>
                      <a:r>
                        <a:rPr lang="es-AR" dirty="0" err="1"/>
                        <a:t>tribut</a:t>
                      </a:r>
                      <a:r>
                        <a:rPr lang="es-AR" dirty="0"/>
                        <a:t> total</a:t>
                      </a:r>
                    </a:p>
                  </a:txBody>
                  <a:tcPr/>
                </a:tc>
                <a:tc>
                  <a:txBody>
                    <a:bodyPr/>
                    <a:lstStyle/>
                    <a:p>
                      <a:pPr algn="ctr"/>
                      <a:r>
                        <a:rPr lang="es-AR" dirty="0"/>
                        <a:t>35%</a:t>
                      </a:r>
                    </a:p>
                  </a:txBody>
                  <a:tcPr/>
                </a:tc>
                <a:tc>
                  <a:txBody>
                    <a:bodyPr/>
                    <a:lstStyle/>
                    <a:p>
                      <a:pPr algn="ctr"/>
                      <a:r>
                        <a:rPr lang="es-AR" dirty="0"/>
                        <a:t>34,90%</a:t>
                      </a:r>
                    </a:p>
                  </a:txBody>
                  <a:tcPr/>
                </a:tc>
                <a:tc>
                  <a:txBody>
                    <a:bodyPr/>
                    <a:lstStyle/>
                    <a:p>
                      <a:pPr algn="ctr"/>
                      <a:r>
                        <a:rPr lang="es-AR" dirty="0"/>
                        <a:t>34,75%</a:t>
                      </a:r>
                    </a:p>
                  </a:txBody>
                  <a:tcPr/>
                </a:tc>
                <a:extLst>
                  <a:ext uri="{0D108BD9-81ED-4DB2-BD59-A6C34878D82A}">
                    <a16:rowId xmlns:a16="http://schemas.microsoft.com/office/drawing/2014/main" val="3626937276"/>
                  </a:ext>
                </a:extLst>
              </a:tr>
            </a:tbl>
          </a:graphicData>
        </a:graphic>
      </p:graphicFrame>
    </p:spTree>
    <p:extLst>
      <p:ext uri="{BB962C8B-B14F-4D97-AF65-F5344CB8AC3E}">
        <p14:creationId xmlns:p14="http://schemas.microsoft.com/office/powerpoint/2010/main" val="8262599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AR" dirty="0"/>
              <a:t>DIVIDENDOS FICTOS. </a:t>
            </a:r>
            <a:br>
              <a:rPr lang="es-AR" dirty="0"/>
            </a:br>
            <a:r>
              <a:rPr lang="es-AR" sz="3100" dirty="0"/>
              <a:t>APROXIMACIÓN A LA PROBLEMÁTICA FISCAL DE LAS PYMES </a:t>
            </a:r>
          </a:p>
        </p:txBody>
      </p:sp>
      <p:sp>
        <p:nvSpPr>
          <p:cNvPr id="3" name="Marcador de contenido 2"/>
          <p:cNvSpPr>
            <a:spLocks noGrp="1"/>
          </p:cNvSpPr>
          <p:nvPr>
            <p:ph idx="1"/>
          </p:nvPr>
        </p:nvSpPr>
        <p:spPr/>
        <p:txBody>
          <a:bodyPr>
            <a:normAutofit fontScale="77500" lnSpcReduction="20000"/>
          </a:bodyPr>
          <a:lstStyle/>
          <a:p>
            <a:pPr algn="ctr"/>
            <a:r>
              <a:rPr lang="es-AR" sz="2400" dirty="0"/>
              <a:t>DIVIDENDOS Y UTILIDADES</a:t>
            </a:r>
          </a:p>
          <a:p>
            <a:pPr marL="0" indent="0" algn="ctr">
              <a:buNone/>
            </a:pPr>
            <a:r>
              <a:rPr lang="es-AR" sz="2600" u="sng" dirty="0"/>
              <a:t>SISTEMA DE IMPOSICIÓN ACTUAL DESDE LA VIGENCIA DE LA LEY 27.430 (B.O. 29/12/2017)</a:t>
            </a:r>
          </a:p>
          <a:p>
            <a:pPr marL="0" indent="0" algn="ctr">
              <a:buNone/>
            </a:pPr>
            <a:r>
              <a:rPr lang="es-AR" sz="2600" b="1" u="sng" dirty="0"/>
              <a:t>IMPUESTO SOBRE DIVIDENDOS PARA PERSONAS FÍSICAS Y SUCESIONES INDIVISAS</a:t>
            </a:r>
          </a:p>
          <a:p>
            <a:pPr marL="0" indent="0" algn="just">
              <a:buNone/>
            </a:pPr>
            <a:endParaRPr lang="es-AR" sz="2600" b="1" u="sng" dirty="0"/>
          </a:p>
          <a:p>
            <a:pPr algn="just"/>
            <a:r>
              <a:rPr lang="es-AR" sz="2300" i="1" u="sng" dirty="0"/>
              <a:t>III ARTÍCULO  S/N después del 90  </a:t>
            </a:r>
            <a:r>
              <a:rPr lang="es-AR" sz="2300" i="1" dirty="0"/>
              <a:t>- Dividendos y utilidades asimilables. La ganancia neta de las personas humanas y sucesiones indivisas, derivada de los dividendos y utilidades a que se refiere el artículo 46 y el primer artículo agregado a continuación de este último, tributará a la alícuota del </a:t>
            </a:r>
            <a:r>
              <a:rPr lang="es-AR" sz="2300" i="1" u="sng" dirty="0"/>
              <a:t>trece por ciento (13%)</a:t>
            </a:r>
            <a:r>
              <a:rPr lang="es-AR" sz="2300" i="1" dirty="0"/>
              <a:t>, no resultando de aplicación para los sujetos que tributen las rentas a que hace referencia el segundo párrafo del artículo 69. El impuesto a que hace referencia el párrafo precedente deberá </a:t>
            </a:r>
            <a:r>
              <a:rPr lang="es-AR" sz="2300" i="1" u="sng" dirty="0"/>
              <a:t>ser retenido </a:t>
            </a:r>
            <a:r>
              <a:rPr lang="es-AR" sz="2300" i="1" dirty="0"/>
              <a:t>por parte de las entidades pagadoras de los referidos dividendos y utilidades. Dicha retención tendrá el carácter de </a:t>
            </a:r>
            <a:r>
              <a:rPr lang="es-AR" sz="2300" i="1" u="sng" dirty="0"/>
              <a:t>pago único y definitivo</a:t>
            </a:r>
            <a:r>
              <a:rPr lang="es-AR" sz="2300" i="1" dirty="0"/>
              <a:t> para las personas humanas y sucesiones indivisas residentes en la República Argentina </a:t>
            </a:r>
            <a:r>
              <a:rPr lang="es-AR" sz="2300" i="1" u="sng" dirty="0"/>
              <a:t>que no estuvieran inscriptos en el presente impuesto</a:t>
            </a:r>
            <a:r>
              <a:rPr lang="es-AR" sz="2300" i="1" dirty="0"/>
              <a:t>. Cuando se tratara de los fondos comunes de inversión comprendidos en el primer párrafo del artículo 1° de la ley 24.083 y sus modificaciones, la reglamentación podrá establecer regímenes de retención de la alícuota a que se refiere el primer párrafo, sobre los dividendos y utilidades allí mencionados, que distribuyan a sus inversores en caso de rescate y/o pago o distribución de utilidades. Cuando los dividendos y utilidades a que se refiere el primer párrafo de este artículo se paguen a </a:t>
            </a:r>
            <a:r>
              <a:rPr lang="es-AR" sz="2300" i="1" u="sng" dirty="0"/>
              <a:t>beneficiarios del exterior</a:t>
            </a:r>
            <a:r>
              <a:rPr lang="es-AR" sz="2300" i="1" dirty="0"/>
              <a:t>, corresponderá que quien los pague efectúe la pertinente retención e ingrese a la Administración Federal de Ingresos Públicos dicho porcentaje, </a:t>
            </a:r>
            <a:r>
              <a:rPr lang="es-AR" sz="2300" i="1" u="sng" dirty="0"/>
              <a:t>con carácter de pago único y definitivo.</a:t>
            </a:r>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4</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r>
              <a:rPr lang="es-AR" dirty="0"/>
              <a:t>|</a:t>
            </a:r>
          </a:p>
        </p:txBody>
      </p:sp>
    </p:spTree>
    <p:extLst>
      <p:ext uri="{BB962C8B-B14F-4D97-AF65-F5344CB8AC3E}">
        <p14:creationId xmlns:p14="http://schemas.microsoft.com/office/powerpoint/2010/main" val="8369397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DE3232-6949-4DFE-AFC2-D894A5541C90}"/>
              </a:ext>
            </a:extLst>
          </p:cNvPr>
          <p:cNvSpPr>
            <a:spLocks noGrp="1"/>
          </p:cNvSpPr>
          <p:nvPr>
            <p:ph type="title"/>
          </p:nvPr>
        </p:nvSpPr>
        <p:spPr/>
        <p:txBody>
          <a:bodyPr>
            <a:normAutofit/>
          </a:bodyPr>
          <a:lstStyle/>
          <a:p>
            <a:pPr algn="ctr"/>
            <a:r>
              <a:rPr lang="es-AR" dirty="0"/>
              <a:t>DIVIDENDOS FICTOS. </a:t>
            </a:r>
            <a:br>
              <a:rPr lang="es-AR" dirty="0"/>
            </a:br>
            <a:r>
              <a:rPr lang="es-AR" sz="3100" dirty="0"/>
              <a:t>APROXIMACIÓN A LA PROBLEMÁTICA FISCAL DE LAS PYMES </a:t>
            </a:r>
          </a:p>
        </p:txBody>
      </p:sp>
      <p:sp>
        <p:nvSpPr>
          <p:cNvPr id="3" name="Marcador de contenido 2">
            <a:extLst>
              <a:ext uri="{FF2B5EF4-FFF2-40B4-BE49-F238E27FC236}">
                <a16:creationId xmlns:a16="http://schemas.microsoft.com/office/drawing/2014/main" id="{528F66D4-9EF7-4955-ADC2-DA5F793C98E2}"/>
              </a:ext>
            </a:extLst>
          </p:cNvPr>
          <p:cNvSpPr>
            <a:spLocks noGrp="1"/>
          </p:cNvSpPr>
          <p:nvPr>
            <p:ph idx="1"/>
          </p:nvPr>
        </p:nvSpPr>
        <p:spPr/>
        <p:txBody>
          <a:bodyPr>
            <a:normAutofit/>
          </a:bodyPr>
          <a:lstStyle/>
          <a:p>
            <a:pPr marL="0" indent="0">
              <a:buNone/>
            </a:pPr>
            <a:endParaRPr lang="es-AR" dirty="0"/>
          </a:p>
          <a:p>
            <a:pPr marL="0" indent="0" algn="ctr">
              <a:buNone/>
            </a:pPr>
            <a:r>
              <a:rPr lang="es-AR" dirty="0"/>
              <a:t>Dividendos fictos. Normativa de aplicación</a:t>
            </a:r>
          </a:p>
          <a:p>
            <a:pPr marL="0" indent="0" algn="ctr">
              <a:buNone/>
            </a:pPr>
            <a:endParaRPr lang="es-AR" dirty="0"/>
          </a:p>
          <a:p>
            <a:pPr marL="514350" indent="-514350" algn="just">
              <a:buAutoNum type="arabicPeriod"/>
            </a:pPr>
            <a:r>
              <a:rPr lang="es-AR" sz="2000" dirty="0"/>
              <a:t>LIG Art 46.1 (ver también LIG 73)</a:t>
            </a:r>
          </a:p>
          <a:p>
            <a:pPr marL="514350" indent="-514350" algn="just">
              <a:buAutoNum type="arabicPeriod"/>
            </a:pPr>
            <a:r>
              <a:rPr lang="es-AR" sz="2000" dirty="0"/>
              <a:t>LIG Art 140.a (ver también LIG 155)</a:t>
            </a:r>
          </a:p>
          <a:p>
            <a:pPr marL="514350" indent="-514350" algn="just">
              <a:buAutoNum type="arabicPeriod"/>
            </a:pPr>
            <a:r>
              <a:rPr lang="es-AR" sz="2000" dirty="0"/>
              <a:t>DR LIG Arts. 66.3 a 66.7</a:t>
            </a:r>
          </a:p>
          <a:p>
            <a:pPr marL="514350" indent="-514350" algn="just">
              <a:buAutoNum type="arabicPeriod"/>
            </a:pPr>
            <a:r>
              <a:rPr lang="es-AR" sz="2000" dirty="0"/>
              <a:t>DR Art 165 (VI).16</a:t>
            </a:r>
          </a:p>
          <a:p>
            <a:pPr marL="514350" indent="-514350" algn="just">
              <a:buAutoNum type="arabicPeriod"/>
            </a:pPr>
            <a:r>
              <a:rPr lang="es-AR" sz="2000" dirty="0"/>
              <a:t>RG 4478/19 (B.O. 09/05/2019), 2233/07 (SICORE), 3726/15 (SIRE)</a:t>
            </a:r>
          </a:p>
          <a:p>
            <a:pPr marL="514350" indent="-514350" algn="just">
              <a:buAutoNum type="arabicPeriod"/>
            </a:pPr>
            <a:endParaRPr lang="es-AR" sz="2000" dirty="0"/>
          </a:p>
          <a:p>
            <a:pPr marL="514350" indent="-514350" algn="just">
              <a:buAutoNum type="arabicPeriod"/>
            </a:pPr>
            <a:endParaRPr lang="es-AR" sz="2000" dirty="0"/>
          </a:p>
          <a:p>
            <a:pPr marL="0" indent="0">
              <a:buNone/>
            </a:pPr>
            <a:endParaRPr lang="es-AR" sz="2000" dirty="0"/>
          </a:p>
        </p:txBody>
      </p:sp>
    </p:spTree>
    <p:extLst>
      <p:ext uri="{BB962C8B-B14F-4D97-AF65-F5344CB8AC3E}">
        <p14:creationId xmlns:p14="http://schemas.microsoft.com/office/powerpoint/2010/main" val="2597740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DIVIDENDOS Y UTILIDADES FICTOS</a:t>
            </a:r>
          </a:p>
          <a:p>
            <a:pPr marL="0" indent="0" algn="ctr">
              <a:buNone/>
            </a:pPr>
            <a:r>
              <a:rPr lang="es-AR" sz="1600" u="sng" dirty="0"/>
              <a:t>SISTEMA DE IMPOSICIÓN ACTUAL DESDE LA VIGENCIA DE LA LEY 27.430 (B.O. 29/12/2017). PRESUNCIONES DE PUESTA A DISPOSICIÓN DE DIVIDENDOS (DIVIDENDOS FICTOS) ARTÍCULO SN a continuación del 46 LIG</a:t>
            </a:r>
          </a:p>
          <a:p>
            <a:pPr marL="0" indent="0">
              <a:buNone/>
            </a:pPr>
            <a:endParaRPr lang="es-AR" sz="1600" dirty="0"/>
          </a:p>
          <a:p>
            <a:r>
              <a:rPr lang="es-AR" sz="1400" b="1" i="1" dirty="0"/>
              <a:t>Art. ... - </a:t>
            </a:r>
            <a:r>
              <a:rPr lang="es-AR" sz="1400" i="1" dirty="0"/>
              <a:t>Se </a:t>
            </a:r>
            <a:r>
              <a:rPr lang="es-AR" sz="1400" i="1" u="sng" dirty="0"/>
              <a:t>presumirá</a:t>
            </a:r>
            <a:r>
              <a:rPr lang="es-AR" sz="1400" i="1" dirty="0"/>
              <a:t> que se ha configurado la puesta a disposición de los dividendos o utilidades asimilables, en los términos del artículo 18 de esta ley, conforme lo dispuesto en el quinto párrafo de su inciso a), cuando se verifique alguna de las situaciones que se enumeran a continuación, en la magnitud que se prevé para cada una de ellas:</a:t>
            </a:r>
          </a:p>
          <a:p>
            <a:pPr marL="342900" indent="-342900">
              <a:buAutoNum type="alphaLcParenR"/>
            </a:pPr>
            <a:r>
              <a:rPr lang="es-AR" sz="1400" i="1" dirty="0"/>
              <a:t>Los titulares, propietarios, socios, accionistas, cuota-</a:t>
            </a:r>
            <a:r>
              <a:rPr lang="es-AR" sz="1400" i="1" dirty="0" err="1"/>
              <a:t>partistas</a:t>
            </a:r>
            <a:r>
              <a:rPr lang="es-AR" sz="1400" i="1" dirty="0"/>
              <a:t>, fiduciantes o beneficiarios de los sujetos comprendidos en el artículo 69 realicen </a:t>
            </a:r>
            <a:r>
              <a:rPr lang="es-AR" sz="1400" i="1" u="sng" dirty="0"/>
              <a:t>retiros de fondos </a:t>
            </a:r>
            <a:r>
              <a:rPr lang="es-AR" sz="1400" i="1" dirty="0"/>
              <a:t>por cualquier causa, por el importe de tales retiros.</a:t>
            </a:r>
          </a:p>
          <a:p>
            <a:pPr marL="0" indent="0">
              <a:buNone/>
            </a:pPr>
            <a:r>
              <a:rPr lang="es-AR" sz="1400" i="1" dirty="0"/>
              <a:t>b) Los titulares, propietarios, socios, accionistas, </a:t>
            </a:r>
            <a:r>
              <a:rPr lang="es-AR" sz="1400" i="1" dirty="0" err="1"/>
              <a:t>cuotapartistas</a:t>
            </a:r>
            <a:r>
              <a:rPr lang="es-AR" sz="1400" i="1" dirty="0"/>
              <a:t>, fiduciantes o beneficiarios de los sujetos comprendidos en el artículo 69 tengan el uso o goce, por cualquier Título, de bienes del activo de la entidad, fondo o fideicomiso. En este caso se presumirá, admitiendo prueba en contrario, que el valor de los dividendos o utilidades puestos a disposición es el ocho por ciento (8%) anual del valor corriente en plaza delos bienes inmuebles y del veinte por ciento (20%) anual del valor corriente en plaza respecto del resto de los bienes. Si se realizaran pagos en el mismo período fiscal por el uso o goce de dichos bienes, los importes pagados podrán ser descontados a los efectos del cálculo del dividendo o utilidad.</a:t>
            </a:r>
          </a:p>
          <a:p>
            <a:pPr marL="0" indent="0">
              <a:buNone/>
            </a:pPr>
            <a:endParaRPr lang="es-AR" sz="1600" dirty="0"/>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6</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178547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DIVIDENDOS Y UTILIDADES FICTOS</a:t>
            </a:r>
          </a:p>
          <a:p>
            <a:pPr marL="0" indent="0" algn="ctr">
              <a:buNone/>
            </a:pPr>
            <a:r>
              <a:rPr lang="es-AR" sz="1600" u="sng" dirty="0"/>
              <a:t>SISTEMA DE IMPOSICIÓN ACTUAL DESDE LA VIGENCIA DE LA LEY 27.430 (B.O. 29/12/2017). PRESUNCIONES DE PUESTA A DISPOSICIÓN DE DIVIDENDOS. ARTÍCULO SN a continuación del 46 LIG (Continuación)</a:t>
            </a:r>
          </a:p>
          <a:p>
            <a:pPr marL="0" indent="0">
              <a:buNone/>
            </a:pPr>
            <a:endParaRPr lang="es-AR" sz="1600" dirty="0"/>
          </a:p>
          <a:p>
            <a:pPr marL="0" indent="0">
              <a:buNone/>
            </a:pPr>
            <a:r>
              <a:rPr lang="es-AR" sz="1400" b="1" i="1" dirty="0"/>
              <a:t>Art. ... - </a:t>
            </a:r>
            <a:r>
              <a:rPr lang="es-AR" sz="1400" i="1" dirty="0"/>
              <a:t>Se </a:t>
            </a:r>
            <a:r>
              <a:rPr lang="es-AR" sz="1400" i="1" u="sng" dirty="0"/>
              <a:t>presumirá</a:t>
            </a:r>
            <a:r>
              <a:rPr lang="es-AR" sz="1400" i="1" dirty="0"/>
              <a:t> que se ha configurado la puesta a disposición de los dividendos o utilidades asimilables, en los términos del artículo 18 de esta ley, conforme lo dispuesto en el quinto párrafo de su inciso a), cuando se verifique alguna de las situaciones que se enumeran a continuación, en la magnitud que se prevé para cada una de ellas:</a:t>
            </a:r>
          </a:p>
          <a:p>
            <a:pPr marL="0" indent="0">
              <a:buNone/>
            </a:pPr>
            <a:r>
              <a:rPr lang="es-AR" sz="1400" dirty="0"/>
              <a:t>c) Cualquier </a:t>
            </a:r>
            <a:r>
              <a:rPr lang="es-AR" sz="1400" u="sng" dirty="0"/>
              <a:t>bien</a:t>
            </a:r>
            <a:r>
              <a:rPr lang="es-AR" sz="1400" dirty="0"/>
              <a:t> de la entidad, fondo o fideicomiso, esté </a:t>
            </a:r>
            <a:r>
              <a:rPr lang="es-AR" sz="1400" u="sng" dirty="0"/>
              <a:t>afectado a la garantía de obligaciones directas o indirectas de los titulares</a:t>
            </a:r>
            <a:r>
              <a:rPr lang="es-AR" sz="1400" dirty="0"/>
              <a:t>, propietarios, socios, accionistas, cuota-</a:t>
            </a:r>
            <a:r>
              <a:rPr lang="es-AR" sz="1400" dirty="0" err="1"/>
              <a:t>partistas</a:t>
            </a:r>
            <a:r>
              <a:rPr lang="es-AR" sz="1400" dirty="0"/>
              <a:t>, fiduciantes o beneficiarios de los sujetos comprendidos en el artículo 69 y se ejecute dicha garantía. De verificarse esta situación, el dividendo o utilidad se calculará respecto del valor corriente en plaza de los bienes ejecutados, hasta el límite del importe garantizado.</a:t>
            </a:r>
          </a:p>
          <a:p>
            <a:pPr marL="0" indent="0">
              <a:buNone/>
            </a:pPr>
            <a:r>
              <a:rPr lang="es-AR" sz="1400" dirty="0"/>
              <a:t>d) Cualquier </a:t>
            </a:r>
            <a:r>
              <a:rPr lang="es-AR" sz="1400" u="sng" dirty="0"/>
              <a:t>bien</a:t>
            </a:r>
            <a:r>
              <a:rPr lang="es-AR" sz="1400" dirty="0"/>
              <a:t> que los- </a:t>
            </a:r>
            <a:r>
              <a:rPr lang="es-AR" sz="1400" u="sng" dirty="0"/>
              <a:t>sujetos comprendidos en el artículo 69 vendan o compren a sus titulares</a:t>
            </a:r>
            <a:r>
              <a:rPr lang="es-AR" sz="1400" dirty="0"/>
              <a:t>, propietarios, socios, accionistas, </a:t>
            </a:r>
            <a:r>
              <a:rPr lang="es-AR" sz="1400" dirty="0" err="1"/>
              <a:t>cuotapartistas</a:t>
            </a:r>
            <a:r>
              <a:rPr lang="es-AR" sz="1400" dirty="0"/>
              <a:t>, fiduciantes o beneficiarios de los sujetos, </a:t>
            </a:r>
            <a:r>
              <a:rPr lang="es-AR" sz="1400" u="sng" dirty="0"/>
              <a:t>por debajo o por encima, según corresponda, del valor de plaza</a:t>
            </a:r>
            <a:r>
              <a:rPr lang="es-AR" sz="1400" dirty="0"/>
              <a:t>. En tal caso, el dividendo o utilidad se calculará por la diferencia entre el valor declarado y dicho valor de plaza</a:t>
            </a:r>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7</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3673960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DIVIDENDOS Y UTILIDADES FICTOS</a:t>
            </a:r>
          </a:p>
          <a:p>
            <a:pPr marL="0" indent="0" algn="ctr">
              <a:buNone/>
            </a:pPr>
            <a:r>
              <a:rPr lang="es-AR" sz="1600" u="sng" dirty="0"/>
              <a:t>SISTEMA DE IMPOSICIÓN ACTUAL DESDE LA VIGENCIA DE LA LEY 27.430 (B.O. 29/12/2017). PRESUNCIONES DE PUESTA A DISPOSICIÓN DE DIVIDENDOS. ARTÍCULO SN a continuación del 46 LIG (CONTINUACIÓN)</a:t>
            </a:r>
          </a:p>
          <a:p>
            <a:pPr marL="0" indent="0">
              <a:buNone/>
            </a:pPr>
            <a:endParaRPr lang="es-AR" sz="1600" dirty="0"/>
          </a:p>
          <a:p>
            <a:r>
              <a:rPr lang="es-AR" sz="1500" b="1" i="1" dirty="0"/>
              <a:t>Art. ... - </a:t>
            </a:r>
            <a:r>
              <a:rPr lang="es-AR" sz="1500" i="1" dirty="0"/>
              <a:t>Se </a:t>
            </a:r>
            <a:r>
              <a:rPr lang="es-AR" sz="1500" i="1" u="sng" dirty="0"/>
              <a:t>presumirá</a:t>
            </a:r>
            <a:r>
              <a:rPr lang="es-AR" sz="1500" i="1" dirty="0"/>
              <a:t> que se ha configurado la puesta a disposición de los dividendos o utilidades asimilables, en los términos del artículo 18 de esta ley, conforme lo dispuesto en el quinto párrafo de su inciso a), cuando se verifique alguna de las situaciones que se enumeran a continuación, en la magnitud que se prevé para cada una de ellas:</a:t>
            </a:r>
          </a:p>
          <a:p>
            <a:pPr marL="0" indent="0">
              <a:buNone/>
            </a:pPr>
            <a:r>
              <a:rPr lang="es-AR" sz="1500" i="1" dirty="0"/>
              <a:t>e) Cualquier gasto que los sujetos comprendidos en el artículo 69, realicen a favor de sus titulares, propietarios, socios, accionistas, cuota-</a:t>
            </a:r>
            <a:r>
              <a:rPr lang="es-AR" sz="1500" i="1" dirty="0" err="1"/>
              <a:t>partistas</a:t>
            </a:r>
            <a:r>
              <a:rPr lang="es-AR" sz="1500" i="1" dirty="0"/>
              <a:t>, fiduciantes o beneficiarios, que no respondan a operaciones realizadas en interés de la empresa, por el importe de tales erogaciones, excepto que los importes fueran reintegrados, en cuyo caso resultará de aplicación el artículo 73 de la ley.</a:t>
            </a:r>
          </a:p>
          <a:p>
            <a:pPr marL="0" indent="0">
              <a:buNone/>
            </a:pPr>
            <a:r>
              <a:rPr lang="es-AR" sz="1500" i="1" dirty="0"/>
              <a:t>f) Los titulares, propietarios, socios, accionistas, cuota-</a:t>
            </a:r>
            <a:r>
              <a:rPr lang="es-AR" sz="1500" i="1" dirty="0" err="1"/>
              <a:t>partistas</a:t>
            </a:r>
            <a:r>
              <a:rPr lang="es-AR" sz="1500" i="1" dirty="0"/>
              <a:t>, fiduciantes o beneficiarios de los sujetos comprendidos en el artículo 69 perciban sueldos, honorarios u otras remuneraciones, en tanto no pueda probarse la efectiva prestación del servicio o que la retribución pactada resulte adecuada a la naturaleza de los servicios prestados o no superior a la que se pagaría a terceros por servicios similares.</a:t>
            </a:r>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8</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p:txBody>
      </p:sp>
    </p:spTree>
    <p:extLst>
      <p:ext uri="{BB962C8B-B14F-4D97-AF65-F5344CB8AC3E}">
        <p14:creationId xmlns:p14="http://schemas.microsoft.com/office/powerpoint/2010/main" val="2866919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AR" sz="3600" dirty="0"/>
              <a:t>DIVIDENDOS FICTOS. </a:t>
            </a:r>
            <a:br>
              <a:rPr lang="es-AR" sz="3600" dirty="0"/>
            </a:br>
            <a:r>
              <a:rPr lang="es-AR" sz="2800" dirty="0"/>
              <a:t>APROXIMACIÓN A LA PROBLEMÁTICA FISCAL DE LAS PYMES</a:t>
            </a:r>
          </a:p>
        </p:txBody>
      </p:sp>
      <p:sp>
        <p:nvSpPr>
          <p:cNvPr id="3" name="Marcador de contenido 2"/>
          <p:cNvSpPr>
            <a:spLocks noGrp="1"/>
          </p:cNvSpPr>
          <p:nvPr>
            <p:ph idx="1"/>
          </p:nvPr>
        </p:nvSpPr>
        <p:spPr/>
        <p:txBody>
          <a:bodyPr>
            <a:normAutofit/>
          </a:bodyPr>
          <a:lstStyle/>
          <a:p>
            <a:pPr algn="ctr"/>
            <a:r>
              <a:rPr lang="es-AR" sz="2400" dirty="0"/>
              <a:t>DIVIDENDOS Y UTILIDADES FICTOS</a:t>
            </a:r>
          </a:p>
          <a:p>
            <a:pPr marL="0" indent="0" algn="ctr">
              <a:buNone/>
            </a:pPr>
            <a:r>
              <a:rPr lang="es-AR" sz="1600" u="sng" dirty="0"/>
              <a:t>SISTEMA DE IMPOSICIÓN ACTUAL DESDE LA VIGENCIA DE LA LEY 27.430 (B.O. 29/12/2017). PRESUNCIONES DE PUESTA A DISPOSICIÓN DE DIVIDENDOS. ARTÍCULO SN a continuación del 46 LIG (CONTINUACIÓN)</a:t>
            </a:r>
          </a:p>
          <a:p>
            <a:pPr marL="0" indent="0">
              <a:buNone/>
            </a:pPr>
            <a:endParaRPr lang="es-AR" sz="1600" dirty="0"/>
          </a:p>
          <a:p>
            <a:pPr marL="0" indent="0">
              <a:buNone/>
            </a:pPr>
            <a:r>
              <a:rPr lang="es-AR" sz="1600" b="1" i="1" u="sng" dirty="0"/>
              <a:t>Límite de la presunción</a:t>
            </a:r>
            <a:r>
              <a:rPr lang="es-AR" sz="1600" i="1" dirty="0"/>
              <a:t>: En todos los casos, con relación a los importes que se determinen por aplicación de las situaciones previstas en los incisos del primer párrafo de este artículo, la presunción establecida en él tendrá como </a:t>
            </a:r>
            <a:r>
              <a:rPr lang="es-AR" sz="1600" i="1" u="sng" dirty="0"/>
              <a:t>límite el importe de las utilidades acumuladas al cierre del último ejercicio anterior </a:t>
            </a:r>
            <a:r>
              <a:rPr lang="es-AR" sz="1600" i="1" dirty="0"/>
              <a:t>a la fecha en que se verifique alguna de las situaciones previstas en los apartados anteriores por la proporción que posea cada titular, propietario, socio, accionista, </a:t>
            </a:r>
            <a:r>
              <a:rPr lang="es-AR" sz="1600" i="1" dirty="0" err="1"/>
              <a:t>cuotapartista</a:t>
            </a:r>
            <a:r>
              <a:rPr lang="es-AR" sz="1600" i="1" dirty="0"/>
              <a:t>, fiduciante o beneficiario. Sobre los importes excedentes resultará aplicable la presunción contenida en las disposiciones del artículo 73 (disposición de bienes o fondos a favor de terceros)</a:t>
            </a:r>
          </a:p>
          <a:p>
            <a:pPr marL="0" indent="0">
              <a:buNone/>
            </a:pPr>
            <a:r>
              <a:rPr lang="es-AR" sz="1600" b="1" i="1" u="sng" dirty="0"/>
              <a:t>Extensión de la presunción</a:t>
            </a:r>
            <a:r>
              <a:rPr lang="es-AR" sz="1600" i="1" dirty="0"/>
              <a:t>: También se considerará que existe la puesta a disposición de dividendos o utilidades asimilables cuando se verifiquen los supuestos referidos respecto del </a:t>
            </a:r>
            <a:r>
              <a:rPr lang="es-AR" sz="1600" i="1" u="sng" dirty="0"/>
              <a:t>cónyuge o conviviente de los titulares</a:t>
            </a:r>
            <a:r>
              <a:rPr lang="es-AR" sz="1600" i="1" dirty="0"/>
              <a:t>, propietarios, socios, accionistas, </a:t>
            </a:r>
            <a:r>
              <a:rPr lang="es-AR" sz="1600" i="1" dirty="0" err="1"/>
              <a:t>cuotapartistas</a:t>
            </a:r>
            <a:r>
              <a:rPr lang="es-AR" sz="1600" i="1" dirty="0"/>
              <a:t>, fiduciantes o beneficiarios de los sujetos comprendidos en el artículo 69 o sus ascendientes o descendientes en primer o segundo grado de consanguinidad o afinidad.</a:t>
            </a:r>
          </a:p>
        </p:txBody>
      </p:sp>
      <p:sp>
        <p:nvSpPr>
          <p:cNvPr id="5" name="Marcador de número de diapositiva 4">
            <a:extLst>
              <a:ext uri="{FF2B5EF4-FFF2-40B4-BE49-F238E27FC236}">
                <a16:creationId xmlns:a16="http://schemas.microsoft.com/office/drawing/2014/main" id="{849F218A-C52B-4619-AF78-5DE3EB27BE4D}"/>
              </a:ext>
            </a:extLst>
          </p:cNvPr>
          <p:cNvSpPr>
            <a:spLocks noGrp="1"/>
          </p:cNvSpPr>
          <p:nvPr>
            <p:ph type="sldNum" sz="quarter" idx="12"/>
          </p:nvPr>
        </p:nvSpPr>
        <p:spPr/>
        <p:txBody>
          <a:bodyPr/>
          <a:lstStyle/>
          <a:p>
            <a:fld id="{ACF7B7A9-5201-47A1-9990-109227A1BA78}" type="slidenum">
              <a:rPr lang="es-AR" smtClean="0"/>
              <a:t>9</a:t>
            </a:fld>
            <a:endParaRPr lang="es-AR"/>
          </a:p>
        </p:txBody>
      </p:sp>
      <p:sp>
        <p:nvSpPr>
          <p:cNvPr id="6" name="Marcador de pie de página 5">
            <a:extLst>
              <a:ext uri="{FF2B5EF4-FFF2-40B4-BE49-F238E27FC236}">
                <a16:creationId xmlns:a16="http://schemas.microsoft.com/office/drawing/2014/main" id="{29872D61-0BEF-4C18-B594-0A6E980F5091}"/>
              </a:ext>
            </a:extLst>
          </p:cNvPr>
          <p:cNvSpPr>
            <a:spLocks noGrp="1"/>
          </p:cNvSpPr>
          <p:nvPr>
            <p:ph type="ftr" sz="quarter" idx="11"/>
          </p:nvPr>
        </p:nvSpPr>
        <p:spPr/>
        <p:txBody>
          <a:bodyPr/>
          <a:lstStyle/>
          <a:p>
            <a:r>
              <a:rPr lang="es-AR" dirty="0"/>
              <a:t>Dres. Alejandro Pablo Marrocco y Alexis Pablo Marrocco</a:t>
            </a:r>
          </a:p>
          <a:p>
            <a:r>
              <a:rPr lang="es-AR" dirty="0"/>
              <a:t>www.estudiomarrocco.com.ar</a:t>
            </a:r>
          </a:p>
          <a:p>
            <a:endParaRPr lang="es-AR" dirty="0"/>
          </a:p>
        </p:txBody>
      </p:sp>
    </p:spTree>
    <p:extLst>
      <p:ext uri="{BB962C8B-B14F-4D97-AF65-F5344CB8AC3E}">
        <p14:creationId xmlns:p14="http://schemas.microsoft.com/office/powerpoint/2010/main" val="167299867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TotalTime>
  <Words>2488</Words>
  <Application>Microsoft Office PowerPoint</Application>
  <PresentationFormat>Panorámica</PresentationFormat>
  <Paragraphs>181</Paragraphs>
  <Slides>15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Arial</vt:lpstr>
      <vt:lpstr>Calibri</vt:lpstr>
      <vt:lpstr>Calibri Light</vt:lpstr>
      <vt:lpstr>Tema de Office</vt:lpstr>
      <vt:lpstr>DIVIDENDOS FICTOS.  APROXIMACIÓN A LA PROBLEMÁTICA FISCAL DE LAS PYMES Dr. (CP y Abog) Alejandro Pablo Marrocco y Dr. (CP y Abog) Alexis Pablo Marrocco  www.estudiomarrocco.com.ar</vt:lpstr>
      <vt:lpstr>DIVIDENDOS FICTOS.  APROXIMACIÓN A LA PROBLEMÁTICA FISCAL DE LAS PYMES </vt:lpstr>
      <vt:lpstr>DIVIDENDOS FICTOS.  APROXIMACIÓN A LA PROBLEMÁTICA FISCAL DE LAS PYMES </vt:lpstr>
      <vt:lpstr>DIVIDENDOS FICTOS.  APROXIMACIÓN A LA PROBLEMÁTICA FISCAL DE LAS PYMES </vt:lpstr>
      <vt:lpstr>DIVIDENDOS FICTOS.  APROXIMACIÓN A LA PROBLEMÁTICA FISCAL DE LAS PYMES </vt:lpstr>
      <vt:lpstr>DIVIDENDOS FICTOS.  APROXIMACIÓN A LA PROBLEMÁTICA FISCAL DE LAS PYMES</vt:lpstr>
      <vt:lpstr>DIVIDENDOS FICTOS.  APROXIMACIÓN A LA PROBLEMÁTICA FISCAL DE LAS PYMES</vt:lpstr>
      <vt:lpstr>DIVIDENDOS FICTOS.  APROXIMACIÓN A LA PROBLEMÁTICA FISCAL DE LAS PYMES</vt:lpstr>
      <vt:lpstr>DIVIDENDOS FICTOS.  APROXIMACIÓN A LA PROBLEMÁTICA FISCAL DE LAS PYMES</vt:lpstr>
      <vt:lpstr>DIVIDENDOS FICTOS.  APROXIMACIÓN A LA PROBLEMÁTICA FISCAL DE LAS PYMES</vt:lpstr>
      <vt:lpstr>DIVIDENDOS FICTOS.  APROXIMACIÓN A LA PROBLEMÁTICA FISCAL DE LAS PYMES</vt:lpstr>
      <vt:lpstr>DIVIDENDOS FICTOS.  APROXIMACIÓN A LA PROBLEMÁTICA FISCAL DE LAS PYMES</vt:lpstr>
      <vt:lpstr>DIVIDENDOS FICTOS.  APROXIMACIÓN A LA PROBLEMÁTICA FISCAL DE LAS PYMES</vt:lpstr>
      <vt:lpstr>DIVIDENDOS FICTOS.  APROXIMACIÓN A LA PROBLEMÁTICA FISCAL DE LAS PYMES</vt:lpstr>
      <vt:lpstr>MUCHAS GRACIAS !! Dres. Alejandro Pablo Marrocco y Alexis Pablo Marrocco  www.estudiomarrocco.com.ar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GANANCIAS DE CAPITAL Y SU TRATAMIENTO FISCAL EN ARGENTINA</dc:title>
  <dc:creator>Alejandro Marrocco</dc:creator>
  <cp:lastModifiedBy>Alejandro Marrocco</cp:lastModifiedBy>
  <cp:revision>15</cp:revision>
  <dcterms:created xsi:type="dcterms:W3CDTF">2019-09-04T01:04:49Z</dcterms:created>
  <dcterms:modified xsi:type="dcterms:W3CDTF">2019-09-04T16:58:59Z</dcterms:modified>
</cp:coreProperties>
</file>